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0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51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35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55" r:id="rId62"/>
    <p:sldId id="314" r:id="rId63"/>
    <p:sldId id="349" r:id="rId64"/>
    <p:sldId id="350" r:id="rId65"/>
    <p:sldId id="353" r:id="rId66"/>
    <p:sldId id="320" r:id="rId67"/>
    <p:sldId id="316" r:id="rId68"/>
    <p:sldId id="317" r:id="rId69"/>
    <p:sldId id="318" r:id="rId70"/>
    <p:sldId id="319" r:id="rId71"/>
    <p:sldId id="323" r:id="rId72"/>
    <p:sldId id="324" r:id="rId73"/>
    <p:sldId id="325" r:id="rId74"/>
    <p:sldId id="354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56" r:id="rId84"/>
    <p:sldId id="334" r:id="rId85"/>
    <p:sldId id="335" r:id="rId86"/>
    <p:sldId id="336" r:id="rId87"/>
    <p:sldId id="337" r:id="rId88"/>
    <p:sldId id="357" r:id="rId89"/>
    <p:sldId id="338" r:id="rId90"/>
    <p:sldId id="339" r:id="rId91"/>
    <p:sldId id="340" r:id="rId92"/>
    <p:sldId id="341" r:id="rId93"/>
    <p:sldId id="358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</p:sldIdLst>
  <p:sldSz cx="12192000" cy="6858000"/>
  <p:notesSz cx="6858000" cy="9144000"/>
  <p:embeddedFontLst>
    <p:embeddedFont>
      <p:font typeface="Calibri" panose="020F0502020204030204" pitchFamily="34" charset="0"/>
      <p:regular r:id="rId103"/>
      <p:bold r:id="rId104"/>
      <p:italic r:id="rId105"/>
      <p:boldItalic r:id="rId106"/>
    </p:embeddedFont>
    <p:embeddedFont>
      <p:font typeface="Century Gothic" panose="020B0502020202020204" pitchFamily="34" charset="0"/>
      <p:regular r:id="rId107"/>
      <p:bold r:id="rId108"/>
      <p:italic r:id="rId109"/>
      <p:boldItalic r:id="rId110"/>
    </p:embeddedFont>
    <p:embeddedFont>
      <p:font typeface="Consolas" panose="020B0609020204030204" pitchFamily="49" charset="0"/>
      <p:regular r:id="rId111"/>
      <p:bold r:id="rId112"/>
      <p:italic r:id="rId113"/>
      <p:boldItalic r:id="rId114"/>
    </p:embeddedFont>
    <p:embeddedFont>
      <p:font typeface="Wingdings 3" panose="05040102010807070707" pitchFamily="18" charset="2"/>
      <p:regular r:id="rId1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56410" autoAdjust="0"/>
  </p:normalViewPr>
  <p:slideViewPr>
    <p:cSldViewPr snapToGrid="0">
      <p:cViewPr varScale="1">
        <p:scale>
          <a:sx n="35" d="100"/>
          <a:sy n="35" d="100"/>
        </p:scale>
        <p:origin x="1868" y="44"/>
      </p:cViewPr>
      <p:guideLst/>
    </p:cSldViewPr>
  </p:slideViewPr>
  <p:notesTextViewPr>
    <p:cViewPr>
      <p:scale>
        <a:sx n="1" d="1"/>
        <a:sy n="1" d="1"/>
      </p:scale>
      <p:origin x="0" y="-147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0.fntdata"/><Relationship Id="rId16" Type="http://schemas.openxmlformats.org/officeDocument/2006/relationships/slide" Target="slides/slide15.xml"/><Relationship Id="rId107" Type="http://schemas.openxmlformats.org/officeDocument/2006/relationships/font" Target="fonts/font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1.fntdata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2.fntdata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7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8.fntdata"/><Relationship Id="rId115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xpressjs.com/resources/middleware/body-parser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expressjs/body-parser#bodyparserurlencodedoptions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-js/nodejs-mongodb-legacy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-js/nodejs-mongodb-legacy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área de TI todo mundo é apresentado a esse termo CRUD porque é o básico para qualquer software e aplicação.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Assim como o IBGE está para Instituto Brasileiro de Geografia e estatística o CRUD está para </a:t>
            </a:r>
            <a:r>
              <a:rPr lang="pt-BR" dirty="0" err="1"/>
              <a:t>Criate</a:t>
            </a:r>
            <a:r>
              <a:rPr lang="pt-BR" dirty="0"/>
              <a:t> </a:t>
            </a:r>
            <a:r>
              <a:rPr lang="pt-BR" dirty="0" err="1"/>
              <a:t>Read</a:t>
            </a:r>
            <a:r>
              <a:rPr lang="pt-BR" dirty="0"/>
              <a:t> </a:t>
            </a:r>
            <a:r>
              <a:rPr lang="pt-BR" dirty="0" err="1"/>
              <a:t>Upadte</a:t>
            </a:r>
            <a:r>
              <a:rPr lang="pt-BR" dirty="0"/>
              <a:t> Delete.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 HTTP (protocolo) usamos os verbos Post, </a:t>
            </a:r>
            <a:r>
              <a:rPr lang="pt-BR" dirty="0" err="1"/>
              <a:t>Get</a:t>
            </a:r>
            <a:r>
              <a:rPr lang="pt-BR" dirty="0"/>
              <a:t>, </a:t>
            </a:r>
            <a:r>
              <a:rPr lang="pt-BR" dirty="0" err="1"/>
              <a:t>Put</a:t>
            </a:r>
            <a:r>
              <a:rPr lang="pt-BR" dirty="0"/>
              <a:t> e Delete para conseguir fazer o CRUD usando o </a:t>
            </a:r>
            <a:r>
              <a:rPr lang="pt-BR" dirty="0" err="1"/>
              <a:t>JavaScript</a:t>
            </a:r>
            <a:r>
              <a:rPr lang="pt-BR" dirty="0"/>
              <a:t> importando Express. </a:t>
            </a:r>
            <a:endParaRPr dirty="0"/>
          </a:p>
        </p:txBody>
      </p:sp>
      <p:sp>
        <p:nvSpPr>
          <p:cNvPr id="308" name="Google Shape;3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Obs.: A gente precisa parar o servidor e rodar ele novamente para que funcione o que acabamos de implementar.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parar o servidor usamos o comando: CTRL + 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depois devemos atualizar o nosso Browser que está com o nosso localhost:3000</a:t>
            </a:r>
            <a:endParaRPr/>
          </a:p>
        </p:txBody>
      </p:sp>
      <p:sp>
        <p:nvSpPr>
          <p:cNvPr id="315" name="Google Shape;31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instalar o pacote </a:t>
            </a:r>
            <a:r>
              <a:rPr lang="pt-BR" dirty="0" err="1"/>
              <a:t>ejs</a:t>
            </a:r>
            <a:r>
              <a:rPr lang="pt-BR" dirty="0"/>
              <a:t> precisamos executar o comando </a:t>
            </a:r>
            <a:r>
              <a:rPr lang="pt-BR" dirty="0" err="1"/>
              <a:t>ctrl</a:t>
            </a:r>
            <a:r>
              <a:rPr lang="pt-BR" dirty="0"/>
              <a:t> + c no nosso terminal.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EJS é o mesmo que o </a:t>
            </a:r>
            <a:r>
              <a:rPr lang="pt-BR" dirty="0" err="1"/>
              <a:t>html</a:t>
            </a:r>
            <a:r>
              <a:rPr lang="pt-BR" dirty="0"/>
              <a:t>. Usamos a extensão .</a:t>
            </a:r>
            <a:r>
              <a:rPr lang="pt-BR" dirty="0" err="1"/>
              <a:t>ejs</a:t>
            </a:r>
            <a:r>
              <a:rPr lang="pt-BR" dirty="0"/>
              <a:t> porque estamos utilizando a arquitetura MVC com o </a:t>
            </a:r>
            <a:r>
              <a:rPr lang="pt-BR" dirty="0" err="1"/>
              <a:t>express</a:t>
            </a:r>
            <a:r>
              <a:rPr lang="pt-BR" dirty="0"/>
              <a:t> e por trás dos panos eles se entendem ao colocar o </a:t>
            </a:r>
            <a:r>
              <a:rPr lang="pt-BR" dirty="0" err="1"/>
              <a:t>ejs</a:t>
            </a:r>
            <a:r>
              <a:rPr lang="pt-BR" dirty="0"/>
              <a:t> dentro da pasta </a:t>
            </a:r>
            <a:r>
              <a:rPr lang="pt-BR" dirty="0" err="1"/>
              <a:t>views</a:t>
            </a:r>
            <a:r>
              <a:rPr lang="pt-B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https://www.digitalocean.com/community/tutorials/how-to-use-ejs-to-template-your-node-application-pt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https://www.npmjs.com/package/ejs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https://ejs.co/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https://ejs.co/#install</a:t>
            </a:r>
            <a:endParaRPr dirty="0"/>
          </a:p>
        </p:txBody>
      </p:sp>
      <p:sp>
        <p:nvSpPr>
          <p:cNvPr id="325" name="Google Shape;32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4" name="Google Shape;33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&lt;!DOCTYPE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&gt;&lt;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"&gt;&lt;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&lt;meta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charset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="UTF-8"&gt; &lt;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CRUD in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NodeJS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&lt;/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&gt;&lt;/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&gt;&lt;body&gt; &lt;h2&gt;Registrar&lt;h2&gt; &lt;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="/show"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="POST"&gt; &lt;input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placeholder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="Nome"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"&gt; &lt;input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placeholder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="Sobrenome"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surname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"&gt; &lt;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"&gt;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&lt;/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&lt;/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&lt;/body&gt;&lt;/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</p:txBody>
      </p:sp>
      <p:sp>
        <p:nvSpPr>
          <p:cNvPr id="342" name="Google Shape;34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9" name="Google Shape;3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Obs.: você pode abrir outro terminal para instalar e no outro terminal deixar rodando o servidor.</a:t>
            </a:r>
            <a:endParaRPr/>
          </a:p>
        </p:txBody>
      </p:sp>
      <p:sp>
        <p:nvSpPr>
          <p:cNvPr id="365" name="Google Shape;365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Observe que foi adicionado a dependência “nodemon”.</a:t>
            </a:r>
            <a:endParaRPr/>
          </a:p>
        </p:txBody>
      </p:sp>
      <p:sp>
        <p:nvSpPr>
          <p:cNvPr id="373" name="Google Shape;37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Obs1.: vamos adicionar ao ‘</a:t>
            </a:r>
            <a:r>
              <a:rPr lang="pt-BR" dirty="0" err="1"/>
              <a:t>dev</a:t>
            </a:r>
            <a:r>
              <a:rPr lang="pt-BR" dirty="0"/>
              <a:t>’ porque quando for subir nossa aplicação no servidor ele rode normalmente com o start.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NÃO SE ESQUEÇA DA VÍRGULA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Obs2: o “</a:t>
            </a:r>
            <a:r>
              <a:rPr lang="pt-BR" dirty="0" err="1"/>
              <a:t>dev</a:t>
            </a:r>
            <a:r>
              <a:rPr lang="pt-BR" dirty="0"/>
              <a:t>” utilizamos apenas no ambiente de desenvolvimento, o “</a:t>
            </a:r>
            <a:r>
              <a:rPr lang="pt-BR" dirty="0" err="1"/>
              <a:t>test</a:t>
            </a:r>
            <a:r>
              <a:rPr lang="pt-BR" dirty="0"/>
              <a:t>” apenas em ambiente de teste e o “start” seria o ambiente de produção.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Pode copiar e colar: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pt-BR" b="0" dirty="0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pt-BR" b="0" dirty="0" err="1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: no </a:t>
            </a:r>
            <a:r>
              <a:rPr lang="pt-BR" b="0" dirty="0" err="1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specified</a:t>
            </a:r>
            <a:r>
              <a:rPr lang="pt-BR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pt-BR" b="0" dirty="0" err="1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 1"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"node server.js"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dev</a:t>
            </a:r>
            <a:r>
              <a:rPr lang="pt-BR" b="0" dirty="0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nodemon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 server.js"</a:t>
            </a:r>
            <a:endParaRPr lang="pt-BR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 não iremos precisar parar e rodar novamente o nosso server porque o nodemon fará isso por nós.</a:t>
            </a:r>
            <a:endParaRPr/>
          </a:p>
        </p:txBody>
      </p:sp>
      <p:sp>
        <p:nvSpPr>
          <p:cNvPr id="388" name="Google Shape;38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operação </a:t>
            </a:r>
            <a:r>
              <a:rPr lang="pt-BR" sz="120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é executada apenas pelo navegador se uma solicitação </a:t>
            </a:r>
            <a:r>
              <a:rPr lang="pt-BR" sz="120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for enviada ao servidor. Essa solicitação POST pode ser acionada com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 por meio de um elemento </a:t>
            </a:r>
            <a:r>
              <a:rPr lang="pt-BR" dirty="0"/>
              <a:t>&lt;</a:t>
            </a:r>
            <a:r>
              <a:rPr lang="pt-BR" dirty="0" err="1"/>
              <a:t>form</a:t>
            </a:r>
            <a:r>
              <a:rPr lang="pt-BR" dirty="0"/>
              <a:t>&gt;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atributo </a:t>
            </a:r>
            <a:r>
              <a:rPr lang="pt-BR" dirty="0" err="1"/>
              <a:t>action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informa ao navegador para onde redirecionar nosso app Express. Nesse caso estamos sendo direcionados para </a:t>
            </a:r>
            <a:r>
              <a:rPr lang="pt-BR" dirty="0"/>
              <a:t>/show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. O atributo </a:t>
            </a:r>
            <a:r>
              <a:rPr lang="pt-BR" dirty="0" err="1"/>
              <a:t>method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informa ao navegador qual solicitação enviar, nesse caso é uma solicitação do tipo POST.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&lt;!DOCTYPE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&gt;&lt;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"&gt;&lt;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&lt;meta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charset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="UTF-8"&gt; &lt;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CRUD in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NodeJS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&lt;/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&gt;&lt;/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&gt;&lt;body&gt; &lt;h2&gt;Registrar&lt;h2&gt; &lt;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="/show"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="POST"&gt; &lt;input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placeholder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="Nome"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"&gt; &lt;input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placeholder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="Sobrenome"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surname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"&gt; &lt;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"&gt;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&lt;/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&lt;/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&lt;/body&gt;&lt;/</a:t>
            </a:r>
            <a:r>
              <a:rPr lang="pt-B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https://medium.com/baixada-nerd/criando-um-crud-completo-com-nodejs-express-e-mongodb-parte-2-3-220a127d586f</a:t>
            </a:r>
            <a:endParaRPr dirty="0"/>
          </a:p>
        </p:txBody>
      </p:sp>
      <p:sp>
        <p:nvSpPr>
          <p:cNvPr id="396" name="Google Shape;39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Observe no terminal o que o nodemon já fez quando você estava alterando o seu código.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nosso post está funcionando.</a:t>
            </a:r>
            <a:endParaRPr/>
          </a:p>
        </p:txBody>
      </p:sp>
      <p:sp>
        <p:nvSpPr>
          <p:cNvPr id="412" name="Google Shape;41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 é uma função de middleware integrada no Express. Ele analisa as solicitações de entrada com cargas úteis codificadas por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é baseado no </a:t>
            </a:r>
            <a:r>
              <a:rPr lang="pt-BR" sz="1200" b="0" i="0" u="sng" strike="noStrik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body-parser</a:t>
            </a:r>
            <a:r>
              <a:rPr lang="pt-B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Retorna o middleware que analisa apenas corpos codificados por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apenas olha para as solicitações em que o 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Content-Type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cabeçalho corresponde à 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opção. Este analisador aceita apenas a codificação UTF-8 do corpo e oferece suporte à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inflation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pt-BR" dirty="0" err="1"/>
              <a:t>gzip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pt-BR" dirty="0" err="1"/>
              <a:t>deflate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encodings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 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novo objeto body contendo os dados analisados ​​é populado no objeto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após o middleware (ou seja 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req.body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ou um objeto vazio ( {}) se não houver corpo para analisar, o 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Content-Type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não foi correspondido ou ocorreu um erro. Este objeto conterá pares de valores-chave, onde o valor pode ser uma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 matriz (quando 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extended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 false) ou qualquer tipo (quando 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extended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é 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https://expressjs.com/pt-br/api.html#express.urlencoded</a:t>
            </a:r>
            <a:b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https://github.com/expressjs/body-parser#bodyparserurlencodedoptions</a:t>
            </a:r>
            <a:endParaRPr sz="1200" b="0" i="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Express nos permite adicionar middleware como body-parser ao nosso aplicativo com o método </a:t>
            </a:r>
            <a:r>
              <a:rPr lang="pt-BR" dirty="0"/>
              <a:t>use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Você ouvirá muito o termo </a:t>
            </a:r>
            <a:r>
              <a:rPr lang="pt-BR" sz="1200" b="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middleware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ao lidar com o Express, eles são basicamente plugins que alteram o objeto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 response antes de serem manipulados pelo nosso aplicativo.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método </a:t>
            </a:r>
            <a:r>
              <a:rPr lang="pt-BR" dirty="0" err="1"/>
              <a:t>urlencoded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dentro de body-parser diz ao body-parser para extrair dados do elemento </a:t>
            </a:r>
            <a:r>
              <a:rPr lang="pt-BR" dirty="0"/>
              <a:t>&lt;</a:t>
            </a:r>
            <a:r>
              <a:rPr lang="pt-BR" dirty="0" err="1"/>
              <a:t>form</a:t>
            </a:r>
            <a:r>
              <a:rPr lang="pt-BR" dirty="0"/>
              <a:t>&gt;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 adicioná-los à propriedade </a:t>
            </a:r>
            <a:r>
              <a:rPr lang="pt-BR" dirty="0"/>
              <a:t>body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no objeto </a:t>
            </a:r>
            <a:r>
              <a:rPr lang="pt-BR" dirty="0" err="1"/>
              <a:t>request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Faça o teste, dê um </a:t>
            </a:r>
            <a:r>
              <a:rPr lang="pt-BR" dirty="0" err="1"/>
              <a:t>console.log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preencha o formulário, você deverá ver tudo no campo de formulário dentro do objeto: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Obs.: o body-parser foi substituído pelo express.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Express nos permite adicionar middleware como body-parser ao nosso aplicativo com o método </a:t>
            </a:r>
            <a:r>
              <a:rPr lang="pt-BR"/>
              <a:t>use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Você ouvirá muito o termo </a:t>
            </a:r>
            <a:r>
              <a:rPr lang="pt-BR" sz="1200" b="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middleware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ao lidar com o Express, eles são basicamente plugins que alteram o objeto request ou response antes de serem manipulados pelo nosso aplicativo.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método </a:t>
            </a:r>
            <a:r>
              <a:rPr lang="pt-BR"/>
              <a:t>urlencoded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dentro de body-parser diz ao body-parser para extrair dados do elemento </a:t>
            </a:r>
            <a:r>
              <a:rPr lang="pt-BR"/>
              <a:t>&lt;form&gt;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 adicioná-los à propriedade </a:t>
            </a:r>
            <a:r>
              <a:rPr lang="pt-BR"/>
              <a:t>body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no objeto </a:t>
            </a:r>
            <a:r>
              <a:rPr lang="pt-BR"/>
              <a:t>request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Faça o teste, dê um </a:t>
            </a:r>
            <a:r>
              <a:rPr lang="pt-BR"/>
              <a:t>console.log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preencha o formulário, você deverá ver tudo no campo de formulário dentro do objeto:</a:t>
            </a:r>
            <a:endParaRPr/>
          </a:p>
        </p:txBody>
      </p:sp>
      <p:sp>
        <p:nvSpPr>
          <p:cNvPr id="429" name="Google Shape;429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name e o username estão vindo da tag &lt;input&gt; que está dentro da tag &lt;form&gt;</a:t>
            </a:r>
            <a:endParaRPr/>
          </a:p>
        </p:txBody>
      </p:sp>
      <p:sp>
        <p:nvSpPr>
          <p:cNvPr id="437" name="Google Shape;437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 vez instalado, podemos nos conectar ao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MongoDB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através do método de conexão do </a:t>
            </a:r>
            <a:r>
              <a:rPr lang="pt-BR" dirty="0" err="1"/>
              <a:t>Mongo.Client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https://www.mongodb.com/pt-br/cloud/atlas/signup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https://docs.mongodb.com/drivers/node/current/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https://docs.mongodb.com/drivers/node/current/fundamentals/crud/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hlinkClick r:id="rId3"/>
              </a:rPr>
              <a:t>GitHub - </a:t>
            </a:r>
            <a:r>
              <a:rPr lang="pt-BR" dirty="0" err="1">
                <a:hlinkClick r:id="rId3"/>
              </a:rPr>
              <a:t>mongodb-js</a:t>
            </a:r>
            <a:r>
              <a:rPr lang="pt-BR" dirty="0">
                <a:hlinkClick r:id="rId3"/>
              </a:rPr>
              <a:t>/</a:t>
            </a:r>
            <a:r>
              <a:rPr lang="pt-BR" dirty="0" err="1">
                <a:hlinkClick r:id="rId3"/>
              </a:rPr>
              <a:t>nodejs-mongodb-legacy</a:t>
            </a:r>
            <a:r>
              <a:rPr lang="pt-BR" dirty="0">
                <a:hlinkClick r:id="rId3"/>
              </a:rPr>
              <a:t>: Node.js </a:t>
            </a:r>
            <a:r>
              <a:rPr lang="pt-BR" dirty="0" err="1">
                <a:hlinkClick r:id="rId3"/>
              </a:rPr>
              <a:t>MongoDB</a:t>
            </a:r>
            <a:r>
              <a:rPr lang="pt-BR" dirty="0">
                <a:hlinkClick r:id="rId3"/>
              </a:rPr>
              <a:t> Driver </a:t>
            </a:r>
            <a:r>
              <a:rPr lang="pt-BR" dirty="0" err="1">
                <a:hlinkClick r:id="rId3"/>
              </a:rPr>
              <a:t>With</a:t>
            </a:r>
            <a:r>
              <a:rPr lang="pt-BR" dirty="0">
                <a:hlinkClick r:id="rId3"/>
              </a:rPr>
              <a:t> </a:t>
            </a:r>
            <a:r>
              <a:rPr lang="pt-BR" dirty="0" err="1">
                <a:hlinkClick r:id="rId3"/>
              </a:rPr>
              <a:t>Legacy</a:t>
            </a:r>
            <a:r>
              <a:rPr lang="pt-BR" dirty="0">
                <a:hlinkClick r:id="rId3"/>
              </a:rPr>
              <a:t> </a:t>
            </a:r>
            <a:r>
              <a:rPr lang="pt-BR" dirty="0" err="1">
                <a:hlinkClick r:id="rId3"/>
              </a:rPr>
              <a:t>Callback</a:t>
            </a:r>
            <a:r>
              <a:rPr lang="pt-BR" dirty="0">
                <a:hlinkClick r:id="rId3"/>
              </a:rPr>
              <a:t> </a:t>
            </a:r>
            <a:r>
              <a:rPr lang="pt-BR" dirty="0" err="1">
                <a:hlinkClick r:id="rId3"/>
              </a:rPr>
              <a:t>Support</a:t>
            </a:r>
            <a:endParaRPr dirty="0"/>
          </a:p>
        </p:txBody>
      </p:sp>
      <p:sp>
        <p:nvSpPr>
          <p:cNvPr id="447" name="Google Shape;44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https://www.mongodb.com/try/download/community</a:t>
            </a:r>
            <a:endParaRPr/>
          </a:p>
        </p:txBody>
      </p:sp>
      <p:sp>
        <p:nvSpPr>
          <p:cNvPr id="456" name="Google Shape;45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https://www.mongodb.com/try/download/community</a:t>
            </a:r>
            <a:endParaRPr/>
          </a:p>
        </p:txBody>
      </p:sp>
      <p:sp>
        <p:nvSpPr>
          <p:cNvPr id="464" name="Google Shape;464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https://www.mongodb.com/try/download/community</a:t>
            </a:r>
            <a:endParaRPr/>
          </a:p>
        </p:txBody>
      </p:sp>
      <p:sp>
        <p:nvSpPr>
          <p:cNvPr id="471" name="Google Shape;471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https://www.mongodb.com/try/download/community</a:t>
            </a:r>
            <a:endParaRPr/>
          </a:p>
        </p:txBody>
      </p:sp>
      <p:sp>
        <p:nvSpPr>
          <p:cNvPr id="479" name="Google Shape;479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MongoDB Compass serve para administrar e visualizar o nosso banco de dados do MongoDB.</a:t>
            </a:r>
            <a:endParaRPr/>
          </a:p>
        </p:txBody>
      </p:sp>
      <p:sp>
        <p:nvSpPr>
          <p:cNvPr id="487" name="Google Shape;487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Vai abrir um executável e em seguida irá ser fechado. Você poderá confirmar por meio do gerenciador de tarefas que o serviço do mongodb está sendo executado.</a:t>
            </a:r>
            <a:endParaRPr/>
          </a:p>
        </p:txBody>
      </p:sp>
      <p:sp>
        <p:nvSpPr>
          <p:cNvPr id="495" name="Google Shape;495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Google Shape;502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nossa máquina tem o endereço localhost e a porta utilizada é a 27017.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Anote para adicionar à conexão do seu banco no seu código no VS Code.</a:t>
            </a:r>
            <a:endParaRPr/>
          </a:p>
        </p:txBody>
      </p:sp>
      <p:sp>
        <p:nvSpPr>
          <p:cNvPr id="521" name="Google Shape;521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https://www.mongodb.com/cloud/atlas/lp/general/try?utm_source=compass&amp;utm_medium=product</a:t>
            </a:r>
            <a:endParaRPr/>
          </a:p>
        </p:txBody>
      </p:sp>
      <p:sp>
        <p:nvSpPr>
          <p:cNvPr id="530" name="Google Shape;530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https://www.mongodb.com/cloud/atlas/register</a:t>
            </a:r>
            <a:endParaRPr/>
          </a:p>
        </p:txBody>
      </p:sp>
      <p:sp>
        <p:nvSpPr>
          <p:cNvPr id="538" name="Google Shape;538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Não esqueça do login e senha porque iremos utilizar no nosso código no VS </a:t>
            </a:r>
            <a:r>
              <a:rPr lang="pt-BR" dirty="0" err="1"/>
              <a:t>Code</a:t>
            </a:r>
            <a:r>
              <a:rPr lang="pt-B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Você poderá colocar outro login e senha, mas se lembre de adicionar ao seu código também.</a:t>
            </a:r>
            <a:endParaRPr dirty="0"/>
          </a:p>
        </p:txBody>
      </p:sp>
      <p:sp>
        <p:nvSpPr>
          <p:cNvPr id="596" name="Google Shape;596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0" name="Google Shape;610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Adicione o IP Address para acessar em qualquer lugar: 0.0.0.0/0</a:t>
            </a:r>
            <a:endParaRPr/>
          </a:p>
        </p:txBody>
      </p:sp>
      <p:sp>
        <p:nvSpPr>
          <p:cNvPr id="611" name="Google Shape;611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Adicione o IP Address para acessar em qualquer lugar: 0.0.0.0/0</a:t>
            </a:r>
            <a:endParaRPr/>
          </a:p>
        </p:txBody>
      </p:sp>
      <p:sp>
        <p:nvSpPr>
          <p:cNvPr id="624" name="Google Shape;624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Adicione o IP Address para acessar em qualquer lugar: 0.0.0.0/0</a:t>
            </a:r>
            <a:endParaRPr/>
          </a:p>
        </p:txBody>
      </p:sp>
      <p:sp>
        <p:nvSpPr>
          <p:cNvPr id="633" name="Google Shape;633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Adicione o IP Address para acessar em qualquer lugar: 0.0.0.0/0</a:t>
            </a:r>
            <a:endParaRPr/>
          </a:p>
        </p:txBody>
      </p:sp>
      <p:sp>
        <p:nvSpPr>
          <p:cNvPr id="642" name="Google Shape;642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conectar ao MongoDB Compass precisamos selecionar essa opção.</a:t>
            </a:r>
            <a:endParaRPr/>
          </a:p>
        </p:txBody>
      </p:sp>
      <p:sp>
        <p:nvSpPr>
          <p:cNvPr id="651" name="Google Shape;651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9" name="Google Shape;659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conectar ao MongoDB Compass precisamos selecionar essa opção.</a:t>
            </a:r>
            <a:endParaRPr/>
          </a:p>
        </p:txBody>
      </p:sp>
      <p:sp>
        <p:nvSpPr>
          <p:cNvPr id="660" name="Google Shape;660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8" name="Google Shape;668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7" name="Google Shape;677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criar outra database podemos alterar o “/test” para o nome que desejamos criar. Por exemplo: “mongodb+srv://dbUser:dbUser@cluster0.soi0v.mongodb.net/lojasDB”</a:t>
            </a:r>
            <a:endParaRPr/>
          </a:p>
        </p:txBody>
      </p:sp>
      <p:sp>
        <p:nvSpPr>
          <p:cNvPr id="678" name="Google Shape;678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Podemos ver que temos 2 databases</a:t>
            </a:r>
            <a:endParaRPr/>
          </a:p>
        </p:txBody>
      </p:sp>
      <p:sp>
        <p:nvSpPr>
          <p:cNvPr id="689" name="Google Shape;689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5" name="Google Shape;69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 vamos adicionar a string ao nosso código no VS Code</a:t>
            </a:r>
            <a:endParaRPr/>
          </a:p>
        </p:txBody>
      </p:sp>
      <p:sp>
        <p:nvSpPr>
          <p:cNvPr id="696" name="Google Shape;69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conectar ao MongoDB Compass precisamos selecionar essa opção.</a:t>
            </a:r>
            <a:endParaRPr/>
          </a:p>
        </p:txBody>
      </p:sp>
      <p:sp>
        <p:nvSpPr>
          <p:cNvPr id="706" name="Google Shape;706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Substitua o “myFirstDatabase...” para o nome da base de dados que deve ser criada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Minha string: mongodb+srv://dbUser:&lt;password&gt;@cluster0.soi0v.mongodb.net/myFirstDatabase?retryWrites=true&amp;w=majority</a:t>
            </a:r>
            <a:endParaRPr/>
          </a:p>
        </p:txBody>
      </p:sp>
      <p:sp>
        <p:nvSpPr>
          <p:cNvPr id="715" name="Google Shape;715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3" name="Google Shape;723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Driver “Node.js” na versão “4.0”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const { MongoClient } = require('mongodb');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const uri = "mongodb+srv://dbUser:&lt;password&gt;@cluster0.soi0v.mongodb.net/myFirstDatabase?retryWrites=true&amp;w=majority";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const client = new MongoClient(uri, { useNewUrlParser: true, useUnifiedTopology: true });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client.connect(err =&gt;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const collection = client.db("test").collection("devices");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// perform actions on the collection object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client.close();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});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Obs.: Se estiver usando outro drive devemos selecionar outro. Há diversos, como por exemplo: PHP, Python, Ruby, entre outros.</a:t>
            </a:r>
            <a:endParaRPr/>
          </a:p>
        </p:txBody>
      </p:sp>
      <p:sp>
        <p:nvSpPr>
          <p:cNvPr id="724" name="Google Shape;724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2" name="Google Shape;732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Obs.: o &lt;</a:t>
            </a:r>
            <a:r>
              <a:rPr lang="pt-BR" dirty="0" err="1"/>
              <a:t>password</a:t>
            </a:r>
            <a:r>
              <a:rPr lang="pt-BR" dirty="0"/>
              <a:t>&gt; a gente coloca o que cadastramos. No meu caso foi </a:t>
            </a:r>
            <a:r>
              <a:rPr lang="pt-BR" dirty="0" err="1"/>
              <a:t>dbUser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Vamos usar o </a:t>
            </a:r>
            <a:r>
              <a:rPr lang="pt-BR" dirty="0" err="1"/>
              <a:t>legacy</a:t>
            </a:r>
            <a:r>
              <a:rPr lang="pt-BR" dirty="0"/>
              <a:t> porque em algumas máquinas já tem o node atualizado e não vai funcionar a parte de baixo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hlinkClick r:id="rId3"/>
              </a:rPr>
              <a:t>GitHub - </a:t>
            </a:r>
            <a:r>
              <a:rPr lang="pt-BR" dirty="0" err="1">
                <a:hlinkClick r:id="rId3"/>
              </a:rPr>
              <a:t>mongodb-js</a:t>
            </a:r>
            <a:r>
              <a:rPr lang="pt-BR" dirty="0">
                <a:hlinkClick r:id="rId3"/>
              </a:rPr>
              <a:t>/</a:t>
            </a:r>
            <a:r>
              <a:rPr lang="pt-BR" dirty="0" err="1">
                <a:hlinkClick r:id="rId3"/>
              </a:rPr>
              <a:t>nodejs-mongodb-legacy</a:t>
            </a:r>
            <a:r>
              <a:rPr lang="pt-BR" dirty="0">
                <a:hlinkClick r:id="rId3"/>
              </a:rPr>
              <a:t>: Node.js </a:t>
            </a:r>
            <a:r>
              <a:rPr lang="pt-BR" dirty="0" err="1">
                <a:hlinkClick r:id="rId3"/>
              </a:rPr>
              <a:t>MongoDB</a:t>
            </a:r>
            <a:r>
              <a:rPr lang="pt-BR" dirty="0">
                <a:hlinkClick r:id="rId3"/>
              </a:rPr>
              <a:t> Driver </a:t>
            </a:r>
            <a:r>
              <a:rPr lang="pt-BR" dirty="0" err="1">
                <a:hlinkClick r:id="rId3"/>
              </a:rPr>
              <a:t>With</a:t>
            </a:r>
            <a:r>
              <a:rPr lang="pt-BR" dirty="0">
                <a:hlinkClick r:id="rId3"/>
              </a:rPr>
              <a:t> </a:t>
            </a:r>
            <a:r>
              <a:rPr lang="pt-BR" dirty="0" err="1">
                <a:hlinkClick r:id="rId3"/>
              </a:rPr>
              <a:t>Legacy</a:t>
            </a:r>
            <a:r>
              <a:rPr lang="pt-BR" dirty="0">
                <a:hlinkClick r:id="rId3"/>
              </a:rPr>
              <a:t> </a:t>
            </a:r>
            <a:r>
              <a:rPr lang="pt-BR" dirty="0" err="1">
                <a:hlinkClick r:id="rId3"/>
              </a:rPr>
              <a:t>Callback</a:t>
            </a:r>
            <a:r>
              <a:rPr lang="pt-BR" dirty="0">
                <a:hlinkClick r:id="rId3"/>
              </a:rPr>
              <a:t> </a:t>
            </a:r>
            <a:r>
              <a:rPr lang="pt-BR" dirty="0" err="1">
                <a:hlinkClick r:id="rId3"/>
              </a:rPr>
              <a:t>Support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r>
              <a:rPr lang="en-US" b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"express"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mongodb+srv</a:t>
            </a:r>
            <a:r>
              <a:rPr lang="en-US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://dbuser:dbuser@cluster0.hjb47ql.mongodb.net/?</a:t>
            </a:r>
            <a:r>
              <a:rPr lang="en-US" b="0" dirty="0" err="1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retryWrites</a:t>
            </a:r>
            <a:r>
              <a:rPr lang="en-US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true&amp;w</a:t>
            </a:r>
            <a:r>
              <a:rPr lang="en-US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=majority"</a:t>
            </a:r>
            <a:endParaRPr lang="en-US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 err="1"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mongodb</a:t>
            </a:r>
            <a:r>
              <a:rPr lang="en-US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-legacy'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r>
              <a:rPr lang="pt-BR" b="0" dirty="0" err="1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b="0" dirty="0" err="1"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err="1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mongodb-legacy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 err="1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(uri);</a:t>
            </a:r>
          </a:p>
          <a:p>
            <a:r>
              <a:rPr lang="pt-BR" b="0" dirty="0" err="1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client.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"teste-</a:t>
            </a:r>
            <a:r>
              <a:rPr lang="pt-BR" b="0" dirty="0" err="1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b="0" dirty="0" err="1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db.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err="1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crud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9" name="Google Shape;739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89645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endParaRPr lang="pt-BR" b="0" dirty="0">
              <a:solidFill>
                <a:srgbClr val="A626A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 err="1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(uri);</a:t>
            </a:r>
          </a:p>
          <a:p>
            <a:r>
              <a:rPr lang="pt-BR" b="0" dirty="0" err="1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client.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"teste-</a:t>
            </a:r>
            <a:r>
              <a:rPr lang="pt-BR" b="0" dirty="0" err="1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b="0" dirty="0" err="1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db.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err="1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crud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9" name="Google Shape;739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27528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app.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"/show"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, res) </a:t>
            </a:r>
            <a:r>
              <a:rPr lang="pt-BR" b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collection.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insertOne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req.</a:t>
            </a:r>
            <a:r>
              <a:rPr lang="pt-BR" b="0" dirty="0" err="1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b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0" dirty="0" err="1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console.</a:t>
            </a:r>
            <a:r>
              <a:rPr lang="pt-BR" b="0" dirty="0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console.</a:t>
            </a:r>
            <a:r>
              <a:rPr lang="pt-BR" b="0" dirty="0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"SALVOU COM SUCESSO NO NOSSO BANCO DE DADOS"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res.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"/show"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collection.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    console.</a:t>
            </a:r>
            <a:r>
              <a:rPr lang="pt-BR" b="0" dirty="0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})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39" name="Google Shape;739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36035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9" name="Google Shape;779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7" name="Google Shape;747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4" name="Google Shape;754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6" name="Google Shape;806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&lt;!DOCTYPE 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&lt;meta 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charset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="UTF-8"&gt;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&lt;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CRUD in 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NodeJS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&lt;/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&lt;/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&lt;body&gt;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&lt;h2&gt;Registros&lt;/h2&gt;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&lt;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border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="1"&gt;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&lt;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thead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  &lt;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      &lt;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td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&gt;Nome&lt;/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td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      &lt;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td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&gt;Sobrenome&lt;/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td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      &lt;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td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&gt;Ação&lt;/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td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  &lt;/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&lt;/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thead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&lt;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tbody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  &lt;% 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crud.forEach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details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{ %&gt;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      &lt;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          &lt;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td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              &lt;%= details.name %&gt;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          &lt;/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td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          &lt;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td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              &lt;%= 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details.surname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%&gt;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          &lt;/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td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          &lt;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td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&gt;&lt;a 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href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="/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/&lt;%= 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details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._id %&gt;"&gt;Editar&lt;/a&gt; - &lt;a 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href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="/delete/&lt;%= 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details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._id %&gt;"&gt;Deletar&lt;/a&gt;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          &lt;/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td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      &lt;/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      &lt;% }) %&gt;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&lt;/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tbody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&lt;/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&lt;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&gt;&lt;a 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href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="/"&gt;Novo&lt;/a&gt;&lt;/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&lt;/body&gt;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&lt;/</a:t>
            </a:r>
            <a:r>
              <a:rPr lang="pt-BR" sz="12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r>
              <a:rPr lang="pt-BR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sz="12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npm install express criou o package-lock.json e adicionou o node_modules ao projeto que nos permite rodar o nosso server.js e ser interpretado e exibido no nosso console.</a:t>
            </a:r>
            <a:endParaRPr/>
          </a:p>
        </p:txBody>
      </p:sp>
      <p:sp>
        <p:nvSpPr>
          <p:cNvPr id="277" name="Google Shape;27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//renderizar e retornar o conteúdo do nosso banco</a:t>
            </a:r>
            <a:endParaRPr lang="pt-BR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app.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, res) </a:t>
            </a:r>
            <a:r>
              <a:rPr lang="pt-BR" b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cursor </a:t>
            </a:r>
            <a:r>
              <a:rPr lang="pt-BR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db.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err="1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crud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</a:br>
            <a:r>
              <a:rPr lang="pt-BR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//renderizar e retornar o conteúdo do nosso banco</a:t>
            </a:r>
            <a:endParaRPr lang="pt-BR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app.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'/show'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, res) </a:t>
            </a:r>
            <a:r>
              <a:rPr lang="pt-BR" b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collection.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b="0" dirty="0" err="1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0" dirty="0" err="1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console.</a:t>
            </a:r>
            <a:r>
              <a:rPr lang="pt-BR" b="0" dirty="0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res.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err="1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show.ejs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, {</a:t>
            </a:r>
            <a:r>
              <a:rPr lang="pt-BR" b="0" dirty="0" err="1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crud</a:t>
            </a:r>
            <a:r>
              <a:rPr lang="pt-BR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0" name="Google Shape;820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mongodb</a:t>
            </a:r>
            <a:r>
              <a:rPr lang="en-US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-legacy'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ObjectId</a:t>
            </a:r>
            <a:endParaRPr lang="en-US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12265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7" name="Google Shape;827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operação </a:t>
            </a:r>
            <a:r>
              <a:rPr lang="pt-BR" sz="120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é usada quando você quer alterar algum conteúdo no BD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que incluí os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buttons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arquivo </a:t>
            </a:r>
            <a:r>
              <a:rPr lang="pt-BR" dirty="0" err="1"/>
              <a:t>show.ejs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onde irá direcionar para a página de </a:t>
            </a:r>
            <a:r>
              <a:rPr lang="pt-BR" dirty="0" err="1"/>
              <a:t>edit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 incluí também o de </a:t>
            </a:r>
            <a:r>
              <a:rPr lang="pt-BR" dirty="0"/>
              <a:t>delete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 qual será nossa próxima etapa do CRUD.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effectLst/>
                <a:latin typeface="ui-monospace"/>
              </a:rPr>
              <a:t>&lt;!DOCTYPE </a:t>
            </a:r>
            <a:r>
              <a:rPr lang="pt-BR" dirty="0" err="1">
                <a:effectLst/>
                <a:latin typeface="ui-monospace"/>
              </a:rPr>
              <a:t>html</a:t>
            </a:r>
            <a:r>
              <a:rPr lang="pt-BR" dirty="0">
                <a:effectLst/>
                <a:latin typeface="ui-monospace"/>
              </a:rPr>
              <a:t>&gt;&lt;</a:t>
            </a:r>
            <a:r>
              <a:rPr lang="pt-BR" dirty="0" err="1">
                <a:effectLst/>
                <a:latin typeface="ui-monospace"/>
              </a:rPr>
              <a:t>html</a:t>
            </a:r>
            <a:r>
              <a:rPr lang="pt-BR" dirty="0">
                <a:effectLst/>
                <a:latin typeface="ui-monospace"/>
              </a:rPr>
              <a:t> </a:t>
            </a:r>
            <a:r>
              <a:rPr lang="pt-BR" dirty="0" err="1">
                <a:effectLst/>
                <a:latin typeface="ui-monospace"/>
              </a:rPr>
              <a:t>lang</a:t>
            </a:r>
            <a:r>
              <a:rPr lang="pt-BR" dirty="0">
                <a:effectLst/>
                <a:latin typeface="ui-monospace"/>
              </a:rPr>
              <a:t>="</a:t>
            </a:r>
            <a:r>
              <a:rPr lang="pt-BR" dirty="0" err="1">
                <a:effectLst/>
                <a:latin typeface="ui-monospace"/>
              </a:rPr>
              <a:t>en</a:t>
            </a:r>
            <a:r>
              <a:rPr lang="pt-BR" dirty="0">
                <a:effectLst/>
                <a:latin typeface="ui-monospace"/>
              </a:rPr>
              <a:t>"&gt; &lt;</a:t>
            </a:r>
            <a:r>
              <a:rPr lang="pt-BR" dirty="0" err="1">
                <a:effectLst/>
                <a:latin typeface="ui-monospace"/>
              </a:rPr>
              <a:t>head</a:t>
            </a:r>
            <a:r>
              <a:rPr lang="pt-BR" dirty="0">
                <a:effectLst/>
                <a:latin typeface="ui-monospace"/>
              </a:rPr>
              <a:t>&gt; &lt;meta </a:t>
            </a:r>
            <a:r>
              <a:rPr lang="pt-BR" dirty="0" err="1">
                <a:effectLst/>
                <a:latin typeface="ui-monospace"/>
              </a:rPr>
              <a:t>charset</a:t>
            </a:r>
            <a:r>
              <a:rPr lang="pt-BR" dirty="0">
                <a:effectLst/>
                <a:latin typeface="ui-monospace"/>
              </a:rPr>
              <a:t>="UTF-8"&gt; &lt;</a:t>
            </a:r>
            <a:r>
              <a:rPr lang="pt-BR" dirty="0" err="1">
                <a:effectLst/>
                <a:latin typeface="ui-monospace"/>
              </a:rPr>
              <a:t>title</a:t>
            </a:r>
            <a:r>
              <a:rPr lang="pt-BR" dirty="0">
                <a:effectLst/>
                <a:latin typeface="ui-monospace"/>
              </a:rPr>
              <a:t>&gt;</a:t>
            </a:r>
            <a:r>
              <a:rPr lang="pt-BR" dirty="0" err="1">
                <a:effectLst/>
                <a:latin typeface="ui-monospace"/>
              </a:rPr>
              <a:t>My</a:t>
            </a:r>
            <a:r>
              <a:rPr lang="pt-BR" dirty="0">
                <a:effectLst/>
                <a:latin typeface="ui-monospace"/>
              </a:rPr>
              <a:t> CRUD in </a:t>
            </a:r>
            <a:r>
              <a:rPr lang="pt-BR" dirty="0" err="1">
                <a:effectLst/>
                <a:latin typeface="ui-monospace"/>
              </a:rPr>
              <a:t>NodeJS</a:t>
            </a:r>
            <a:r>
              <a:rPr lang="pt-BR" dirty="0">
                <a:effectLst/>
                <a:latin typeface="ui-monospace"/>
              </a:rPr>
              <a:t>&lt;/</a:t>
            </a:r>
            <a:r>
              <a:rPr lang="pt-BR" dirty="0" err="1">
                <a:effectLst/>
                <a:latin typeface="ui-monospace"/>
              </a:rPr>
              <a:t>title</a:t>
            </a:r>
            <a:r>
              <a:rPr lang="pt-BR" dirty="0">
                <a:effectLst/>
                <a:latin typeface="ui-monospace"/>
              </a:rPr>
              <a:t>&gt; &lt;/</a:t>
            </a:r>
            <a:r>
              <a:rPr lang="pt-BR" dirty="0" err="1">
                <a:effectLst/>
                <a:latin typeface="ui-monospace"/>
              </a:rPr>
              <a:t>head</a:t>
            </a:r>
            <a:r>
              <a:rPr lang="pt-BR" dirty="0">
                <a:effectLst/>
                <a:latin typeface="ui-monospace"/>
              </a:rPr>
              <a:t>&gt; &lt;body&gt; &lt;h2&gt;Editar Registro&lt;/h2&gt; &lt;% </a:t>
            </a:r>
            <a:r>
              <a:rPr lang="pt-BR" dirty="0" err="1">
                <a:effectLst/>
                <a:latin typeface="ui-monospace"/>
              </a:rPr>
              <a:t>crud.forEach</a:t>
            </a:r>
            <a:r>
              <a:rPr lang="pt-BR" dirty="0">
                <a:effectLst/>
                <a:latin typeface="ui-monospace"/>
              </a:rPr>
              <a:t>(</a:t>
            </a:r>
            <a:r>
              <a:rPr lang="pt-BR" dirty="0" err="1">
                <a:effectLst/>
                <a:latin typeface="ui-monospace"/>
              </a:rPr>
              <a:t>function</a:t>
            </a:r>
            <a:r>
              <a:rPr lang="pt-BR" dirty="0">
                <a:effectLst/>
                <a:latin typeface="ui-monospace"/>
              </a:rPr>
              <a:t>(</a:t>
            </a:r>
            <a:r>
              <a:rPr lang="pt-BR" dirty="0" err="1">
                <a:effectLst/>
                <a:latin typeface="ui-monospace"/>
              </a:rPr>
              <a:t>details</a:t>
            </a:r>
            <a:r>
              <a:rPr lang="pt-BR" dirty="0">
                <a:effectLst/>
                <a:latin typeface="ui-monospace"/>
              </a:rPr>
              <a:t>) { %&gt; &lt;</a:t>
            </a:r>
            <a:r>
              <a:rPr lang="pt-BR" dirty="0" err="1">
                <a:effectLst/>
                <a:latin typeface="ui-monospace"/>
              </a:rPr>
              <a:t>form</a:t>
            </a:r>
            <a:r>
              <a:rPr lang="pt-BR" dirty="0">
                <a:effectLst/>
                <a:latin typeface="ui-monospace"/>
              </a:rPr>
              <a:t> </a:t>
            </a:r>
            <a:r>
              <a:rPr lang="pt-BR" dirty="0" err="1">
                <a:effectLst/>
                <a:latin typeface="ui-monospace"/>
              </a:rPr>
              <a:t>action</a:t>
            </a:r>
            <a:r>
              <a:rPr lang="pt-BR" dirty="0">
                <a:effectLst/>
                <a:latin typeface="ui-monospace"/>
              </a:rPr>
              <a:t>="/</a:t>
            </a:r>
            <a:r>
              <a:rPr lang="pt-BR" dirty="0" err="1">
                <a:effectLst/>
                <a:latin typeface="ui-monospace"/>
              </a:rPr>
              <a:t>edit</a:t>
            </a:r>
            <a:r>
              <a:rPr lang="pt-BR" dirty="0">
                <a:effectLst/>
                <a:latin typeface="ui-monospace"/>
              </a:rPr>
              <a:t>/&lt;%= </a:t>
            </a:r>
            <a:r>
              <a:rPr lang="pt-BR" dirty="0" err="1">
                <a:effectLst/>
                <a:latin typeface="ui-monospace"/>
              </a:rPr>
              <a:t>details</a:t>
            </a:r>
            <a:r>
              <a:rPr lang="pt-BR" dirty="0">
                <a:effectLst/>
                <a:latin typeface="ui-monospace"/>
              </a:rPr>
              <a:t>._id %&gt;" </a:t>
            </a:r>
            <a:r>
              <a:rPr lang="pt-BR" dirty="0" err="1">
                <a:effectLst/>
                <a:latin typeface="ui-monospace"/>
              </a:rPr>
              <a:t>method</a:t>
            </a:r>
            <a:r>
              <a:rPr lang="pt-BR" dirty="0">
                <a:effectLst/>
                <a:latin typeface="ui-monospace"/>
              </a:rPr>
              <a:t>="POST"&gt; &lt;input </a:t>
            </a:r>
            <a:r>
              <a:rPr lang="pt-BR" dirty="0" err="1">
                <a:effectLst/>
                <a:latin typeface="ui-monospace"/>
              </a:rPr>
              <a:t>type</a:t>
            </a:r>
            <a:r>
              <a:rPr lang="pt-BR" dirty="0">
                <a:effectLst/>
                <a:latin typeface="ui-monospace"/>
              </a:rPr>
              <a:t>="</a:t>
            </a:r>
            <a:r>
              <a:rPr lang="pt-BR" dirty="0" err="1">
                <a:effectLst/>
                <a:latin typeface="ui-monospace"/>
              </a:rPr>
              <a:t>text</a:t>
            </a:r>
            <a:r>
              <a:rPr lang="pt-BR" dirty="0">
                <a:effectLst/>
                <a:latin typeface="ui-monospace"/>
              </a:rPr>
              <a:t>" </a:t>
            </a:r>
            <a:r>
              <a:rPr lang="pt-BR" dirty="0" err="1">
                <a:effectLst/>
                <a:latin typeface="ui-monospace"/>
              </a:rPr>
              <a:t>value</a:t>
            </a:r>
            <a:r>
              <a:rPr lang="pt-BR" dirty="0">
                <a:effectLst/>
                <a:latin typeface="ui-monospace"/>
              </a:rPr>
              <a:t>="&lt;%= details.name %&gt;" </a:t>
            </a:r>
            <a:r>
              <a:rPr lang="pt-BR" dirty="0" err="1">
                <a:effectLst/>
                <a:latin typeface="ui-monospace"/>
              </a:rPr>
              <a:t>name</a:t>
            </a:r>
            <a:r>
              <a:rPr lang="pt-BR" dirty="0">
                <a:effectLst/>
                <a:latin typeface="ui-monospace"/>
              </a:rPr>
              <a:t>="</a:t>
            </a:r>
            <a:r>
              <a:rPr lang="pt-BR" dirty="0" err="1">
                <a:effectLst/>
                <a:latin typeface="ui-monospace"/>
              </a:rPr>
              <a:t>name</a:t>
            </a:r>
            <a:r>
              <a:rPr lang="pt-BR" dirty="0">
                <a:effectLst/>
                <a:latin typeface="ui-monospace"/>
              </a:rPr>
              <a:t>"&gt; &lt;input </a:t>
            </a:r>
            <a:r>
              <a:rPr lang="pt-BR" dirty="0" err="1">
                <a:effectLst/>
                <a:latin typeface="ui-monospace"/>
              </a:rPr>
              <a:t>type</a:t>
            </a:r>
            <a:r>
              <a:rPr lang="pt-BR" dirty="0">
                <a:effectLst/>
                <a:latin typeface="ui-monospace"/>
              </a:rPr>
              <a:t>="</a:t>
            </a:r>
            <a:r>
              <a:rPr lang="pt-BR" dirty="0" err="1">
                <a:effectLst/>
                <a:latin typeface="ui-monospace"/>
              </a:rPr>
              <a:t>text</a:t>
            </a:r>
            <a:r>
              <a:rPr lang="pt-BR" dirty="0">
                <a:effectLst/>
                <a:latin typeface="ui-monospace"/>
              </a:rPr>
              <a:t>" </a:t>
            </a:r>
            <a:r>
              <a:rPr lang="pt-BR" dirty="0" err="1">
                <a:effectLst/>
                <a:latin typeface="ui-monospace"/>
              </a:rPr>
              <a:t>value</a:t>
            </a:r>
            <a:r>
              <a:rPr lang="pt-BR" dirty="0">
                <a:effectLst/>
                <a:latin typeface="ui-monospace"/>
              </a:rPr>
              <a:t>="&lt;%= </a:t>
            </a:r>
            <a:r>
              <a:rPr lang="pt-BR" dirty="0" err="1">
                <a:effectLst/>
                <a:latin typeface="ui-monospace"/>
              </a:rPr>
              <a:t>details.surname</a:t>
            </a:r>
            <a:r>
              <a:rPr lang="pt-BR" dirty="0">
                <a:effectLst/>
                <a:latin typeface="ui-monospace"/>
              </a:rPr>
              <a:t> %&gt;" </a:t>
            </a:r>
            <a:r>
              <a:rPr lang="pt-BR" dirty="0" err="1">
                <a:effectLst/>
                <a:latin typeface="ui-monospace"/>
              </a:rPr>
              <a:t>name</a:t>
            </a:r>
            <a:r>
              <a:rPr lang="pt-BR" dirty="0">
                <a:effectLst/>
                <a:latin typeface="ui-monospace"/>
              </a:rPr>
              <a:t>="</a:t>
            </a:r>
            <a:r>
              <a:rPr lang="pt-BR" dirty="0" err="1">
                <a:effectLst/>
                <a:latin typeface="ui-monospace"/>
              </a:rPr>
              <a:t>surname</a:t>
            </a:r>
            <a:r>
              <a:rPr lang="pt-BR" dirty="0">
                <a:effectLst/>
                <a:latin typeface="ui-monospace"/>
              </a:rPr>
              <a:t>"&gt; &lt;</a:t>
            </a:r>
            <a:r>
              <a:rPr lang="pt-BR" dirty="0" err="1">
                <a:effectLst/>
                <a:latin typeface="ui-monospace"/>
              </a:rPr>
              <a:t>br</a:t>
            </a:r>
            <a:r>
              <a:rPr lang="pt-BR" dirty="0">
                <a:effectLst/>
                <a:latin typeface="ui-monospace"/>
              </a:rPr>
              <a:t>/&gt; &lt;</a:t>
            </a:r>
            <a:r>
              <a:rPr lang="pt-BR" dirty="0" err="1">
                <a:effectLst/>
                <a:latin typeface="ui-monospace"/>
              </a:rPr>
              <a:t>button</a:t>
            </a:r>
            <a:r>
              <a:rPr lang="pt-BR" dirty="0">
                <a:effectLst/>
                <a:latin typeface="ui-monospace"/>
              </a:rPr>
              <a:t>&gt; &lt;a </a:t>
            </a:r>
            <a:r>
              <a:rPr lang="pt-BR" dirty="0" err="1">
                <a:effectLst/>
                <a:latin typeface="ui-monospace"/>
              </a:rPr>
              <a:t>href</a:t>
            </a:r>
            <a:r>
              <a:rPr lang="pt-BR" dirty="0">
                <a:effectLst/>
                <a:latin typeface="ui-monospace"/>
              </a:rPr>
              <a:t>="/show"&gt;Todos&lt;/a&gt; &lt;/</a:t>
            </a:r>
            <a:r>
              <a:rPr lang="pt-BR" dirty="0" err="1">
                <a:effectLst/>
                <a:latin typeface="ui-monospace"/>
              </a:rPr>
              <a:t>button</a:t>
            </a:r>
            <a:r>
              <a:rPr lang="pt-BR" dirty="0">
                <a:effectLst/>
                <a:latin typeface="ui-monospace"/>
              </a:rPr>
              <a:t>&gt; &lt;</a:t>
            </a:r>
            <a:r>
              <a:rPr lang="pt-BR" dirty="0" err="1">
                <a:effectLst/>
                <a:latin typeface="ui-monospace"/>
              </a:rPr>
              <a:t>button</a:t>
            </a:r>
            <a:r>
              <a:rPr lang="pt-BR" dirty="0">
                <a:effectLst/>
                <a:latin typeface="ui-monospace"/>
              </a:rPr>
              <a:t> </a:t>
            </a:r>
            <a:r>
              <a:rPr lang="pt-BR" dirty="0" err="1">
                <a:effectLst/>
                <a:latin typeface="ui-monospace"/>
              </a:rPr>
              <a:t>type</a:t>
            </a:r>
            <a:r>
              <a:rPr lang="pt-BR" dirty="0">
                <a:effectLst/>
                <a:latin typeface="ui-monospace"/>
              </a:rPr>
              <a:t>="</a:t>
            </a:r>
            <a:r>
              <a:rPr lang="pt-BR" dirty="0" err="1">
                <a:effectLst/>
                <a:latin typeface="ui-monospace"/>
              </a:rPr>
              <a:t>submit</a:t>
            </a:r>
            <a:r>
              <a:rPr lang="pt-BR" dirty="0">
                <a:effectLst/>
                <a:latin typeface="ui-monospace"/>
              </a:rPr>
              <a:t>"&gt;Editar&lt;/</a:t>
            </a:r>
            <a:r>
              <a:rPr lang="pt-BR" dirty="0" err="1">
                <a:effectLst/>
                <a:latin typeface="ui-monospace"/>
              </a:rPr>
              <a:t>button</a:t>
            </a:r>
            <a:r>
              <a:rPr lang="pt-BR" dirty="0">
                <a:effectLst/>
                <a:latin typeface="ui-monospace"/>
              </a:rPr>
              <a:t>&gt; &lt;/</a:t>
            </a:r>
            <a:r>
              <a:rPr lang="pt-BR" dirty="0" err="1">
                <a:effectLst/>
                <a:latin typeface="ui-monospace"/>
              </a:rPr>
              <a:t>form</a:t>
            </a:r>
            <a:r>
              <a:rPr lang="pt-BR" dirty="0">
                <a:effectLst/>
                <a:latin typeface="ui-monospace"/>
              </a:rPr>
              <a:t>&gt; &lt;% }) %&gt; &lt;/body&gt; &lt;/</a:t>
            </a:r>
            <a:r>
              <a:rPr lang="pt-BR" dirty="0" err="1">
                <a:effectLst/>
                <a:latin typeface="ui-monospace"/>
              </a:rPr>
              <a:t>html</a:t>
            </a:r>
            <a:r>
              <a:rPr lang="pt-BR" dirty="0">
                <a:effectLst/>
                <a:latin typeface="ui-monospace"/>
              </a:rPr>
              <a:t>&gt;</a:t>
            </a:r>
            <a:endParaRPr dirty="0"/>
          </a:p>
        </p:txBody>
      </p:sp>
      <p:sp>
        <p:nvSpPr>
          <p:cNvPr id="828" name="Google Shape;828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75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4" name="Google Shape;834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nosso projeto, vamos fazer um </a:t>
            </a:r>
            <a:r>
              <a:rPr lang="pt-BR" dirty="0"/>
              <a:t>post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na rota </a:t>
            </a:r>
            <a:r>
              <a:rPr lang="pt-BR" dirty="0"/>
              <a:t>/</a:t>
            </a:r>
            <a:r>
              <a:rPr lang="pt-BR" dirty="0" err="1"/>
              <a:t>edit</a:t>
            </a:r>
            <a:r>
              <a:rPr lang="pt-BR" dirty="0"/>
              <a:t>/:id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 iremos tratar essa atualização conforme abaixo. Note que há algumas alterações na estrutura do projeto, aproveitando um recurso de rotas que o Express() nos oferece.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https://medium.com/baixada-nerd/criando-um-crud-completo-com-nodejs-express-e-mongodb-parte-3-3-b243d14a403c</a:t>
            </a:r>
            <a:endParaRPr dirty="0"/>
          </a:p>
        </p:txBody>
      </p:sp>
      <p:sp>
        <p:nvSpPr>
          <p:cNvPr id="835" name="Google Shape;835;p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76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1" name="Google Shape;841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nosso projeto, vamos fazer um </a:t>
            </a:r>
            <a:r>
              <a:rPr lang="pt-BR" dirty="0"/>
              <a:t>post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na rota </a:t>
            </a:r>
            <a:r>
              <a:rPr lang="pt-BR" dirty="0"/>
              <a:t>/</a:t>
            </a:r>
            <a:r>
              <a:rPr lang="pt-BR" dirty="0" err="1"/>
              <a:t>edit</a:t>
            </a:r>
            <a:r>
              <a:rPr lang="pt-BR" dirty="0"/>
              <a:t>/:id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 iremos tratar essa atualização conforme abaixo. Note que há algumas alterações na estrutura do projeto, aproveitando um recurso de rotas que o Express() nos oferece.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método</a:t>
            </a:r>
            <a:r>
              <a:rPr lang="pt-BR" dirty="0" err="1"/>
              <a:t>.get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estamos armazenando em </a:t>
            </a:r>
            <a:r>
              <a:rPr lang="pt-BR" dirty="0"/>
              <a:t>var id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 id que iremos passar no </a:t>
            </a:r>
            <a:r>
              <a:rPr lang="pt-BR" dirty="0" err="1"/>
              <a:t>params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vindo da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(faremos primeiro nossos métodos no servidor, e depois a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estamos usando essa variável para encontrar o objeto que iremos alterar, isso está sendo feito na função </a:t>
            </a:r>
            <a:r>
              <a:rPr lang="pt-BR" dirty="0"/>
              <a:t>.</a:t>
            </a:r>
            <a:r>
              <a:rPr lang="pt-BR" dirty="0" err="1"/>
              <a:t>find</a:t>
            </a:r>
            <a:r>
              <a:rPr lang="pt-BR" dirty="0"/>
              <a:t>(</a:t>
            </a:r>
            <a:r>
              <a:rPr lang="pt-BR" dirty="0" err="1"/>
              <a:t>Object</a:t>
            </a:r>
            <a:r>
              <a:rPr lang="pt-BR" dirty="0"/>
              <a:t>(id))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que irá percorrer o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 nosso banco, e quando encontrar o nosso objeto, irá renderizar a nossa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pt-BR" dirty="0" err="1"/>
              <a:t>edit.ejs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 também passando o resultado desse objeto para ser usado com os valores dentro do </a:t>
            </a:r>
            <a:r>
              <a:rPr lang="pt-BR" dirty="0"/>
              <a:t>&lt;</a:t>
            </a:r>
            <a:r>
              <a:rPr lang="pt-BR" dirty="0" err="1"/>
              <a:t>form</a:t>
            </a:r>
            <a:r>
              <a:rPr lang="pt-BR" dirty="0"/>
              <a:t>&gt;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em nossa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https://medium.com/baixada-nerd/criando-um-crud-completo-com-nodejs-express-e-mongodb-parte-3-3-b243d14a403c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r>
              <a:rPr lang="pt-BR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//criando a nossa rota e comandos para editar</a:t>
            </a:r>
            <a:endParaRPr lang="pt-BR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app.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pt-BR" b="0" dirty="0" err="1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edit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/:id'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, res) </a:t>
            </a:r>
            <a:r>
              <a:rPr lang="pt-BR" b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id </a:t>
            </a:r>
            <a:r>
              <a:rPr lang="pt-BR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req.</a:t>
            </a:r>
            <a:r>
              <a:rPr lang="pt-BR" b="0" dirty="0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id</a:t>
            </a:r>
            <a:endParaRPr lang="pt-BR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collection.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(id)).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b="0" dirty="0" err="1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0" dirty="0" err="1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res.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res.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err="1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edit.ejs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, {</a:t>
            </a:r>
            <a:r>
              <a:rPr lang="pt-BR" b="0" dirty="0" err="1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crud</a:t>
            </a:r>
            <a:r>
              <a:rPr lang="pt-BR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, res) </a:t>
            </a:r>
            <a:r>
              <a:rPr lang="pt-BR" b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id </a:t>
            </a:r>
            <a:r>
              <a:rPr lang="pt-BR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req.</a:t>
            </a:r>
            <a:r>
              <a:rPr lang="pt-BR" b="0" dirty="0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id</a:t>
            </a:r>
            <a:endParaRPr lang="pt-BR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req.</a:t>
            </a:r>
            <a:r>
              <a:rPr lang="pt-BR" b="0" dirty="0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name</a:t>
            </a:r>
            <a:endParaRPr lang="pt-BR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surname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req.</a:t>
            </a:r>
            <a:r>
              <a:rPr lang="pt-BR" b="0" dirty="0" err="1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 err="1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surname</a:t>
            </a:r>
            <a:endParaRPr lang="pt-BR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collection.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updateOne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pt-BR" b="0" dirty="0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_id</a:t>
            </a:r>
            <a:r>
              <a:rPr lang="pt-BR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(id)}, {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b="0" dirty="0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$set</a:t>
            </a:r>
            <a:r>
              <a:rPr lang="pt-BR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b="0" dirty="0" err="1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b="0" dirty="0" err="1"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surname</a:t>
            </a:r>
            <a:r>
              <a:rPr lang="pt-BR" b="0" dirty="0"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surname</a:t>
            </a:r>
            <a:endParaRPr lang="pt-BR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}, (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b="0" dirty="0" err="1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0" dirty="0" err="1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res.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res.</a:t>
            </a:r>
            <a:r>
              <a:rPr lang="pt-BR" b="0" dirty="0" err="1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'/show'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    console.</a:t>
            </a:r>
            <a:r>
              <a:rPr lang="pt-BR" b="0" dirty="0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'Banco de dados atualizado'</a:t>
            </a: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</a:br>
            <a:b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pt-B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</a:br>
            <a:endParaRPr lang="pt-BR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2" name="Google Shape;842;p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77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8" name="Google Shape;848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&lt;!DOCTYPE html&gt;&lt;html lang="en"&gt;&lt;head&gt; &lt;meta charset="UTF-8"&gt; &lt;title&gt;My CRUD in NodeJS&lt;/title&gt;&lt;/head&gt;&lt;body&gt; &lt;h2&gt;Editar Registro&lt;/h2&gt; &lt;% data.forEach(function(details) { %&gt; &lt;form action="/edit/&lt;%= details._id %&gt;" method="POST"&gt; &lt;input type="text" value="&lt;%= details.name %&gt;" name="name"&gt; &lt;input type="text" value="&lt;%= details.surname %&gt;" name="surname"&gt; &lt;br /&gt; &lt;button&gt;&lt;a href="/show"&gt;Todos&lt;/a&gt;&lt;/button&gt; &lt;button type="submit"&gt;Editar&lt;/button&gt; &lt;/form&gt; &lt;% }) %&gt; &lt;/body&gt;&lt;/html&gt;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Nele há um formulário parecido com o que temos no </a:t>
            </a:r>
            <a:r>
              <a:rPr lang="pt-BR"/>
              <a:t>index.ejs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porém, ao invés de incluir um novo “nome” e “sobrenome”, iremos alterar o valor já existente. Note que incluimos um botão para voltar aos registros salvos, e outro que fará o post para editar nosso objeto, veja que já estamos importando os dados que está sendo renderizado conforme imagem acima.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também que estamos passando o </a:t>
            </a:r>
            <a:r>
              <a:rPr lang="pt-BR"/>
              <a:t>id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do objeto no params, e já estamos usando os valores da nossa base de dados dentro do </a:t>
            </a:r>
            <a:r>
              <a:rPr lang="pt-BR"/>
              <a:t>input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para melhor visualização do dado que estamos editando.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https://medium.com/baixada-nerd/criando-um-crud-completo-com-nodejs-express-e-mongodb-parte-3-3-b243d14a403c</a:t>
            </a:r>
            <a:endParaRPr/>
          </a:p>
        </p:txBody>
      </p:sp>
      <p:sp>
        <p:nvSpPr>
          <p:cNvPr id="849" name="Google Shape;849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78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5" name="Google Shape;855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Ao clicar no botão “Editar” ele abrirá a rota abaixo que consta o id do nosso registro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http://localhost:3000/edit/615d6e7813ec1269485566d0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https://medium.com/baixada-nerd/criando-um-crud-completo-com-nodejs-express-e-mongodb-parte-3-3-b243d14a403c</a:t>
            </a:r>
            <a:endParaRPr/>
          </a:p>
        </p:txBody>
      </p:sp>
      <p:sp>
        <p:nvSpPr>
          <p:cNvPr id="856" name="Google Shape;856;p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8" name="Google Shape;868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Voltando ao nosso código de update pouco mais acima, note que quando fazemos um </a:t>
            </a:r>
            <a:r>
              <a:rPr lang="pt-BR"/>
              <a:t>.post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o nosso server irá armazenar as variáveis que iremos usar para dar update em nosso objeto, </a:t>
            </a:r>
            <a:r>
              <a:rPr lang="pt-BR"/>
              <a:t>updateOne()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recebe o nosso objeto que estamos alterando, e </a:t>
            </a:r>
            <a:r>
              <a:rPr lang="pt-BR"/>
              <a:t>$set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recebe os dados do form que queremos atualizar, se tudo estiver correto, seremos redirecionado para a tela onde mostra todos nossos registros, e estamos printando em nosso console a informação de “Banco de dados atualizado”.</a:t>
            </a: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https://medium.com/baixada-nerd/criando-um-crud-completo-com-nodejs-express-e-mongodb-parte-3-3-b243d14a403c</a:t>
            </a:r>
            <a:endParaRPr/>
          </a:p>
        </p:txBody>
      </p:sp>
      <p:sp>
        <p:nvSpPr>
          <p:cNvPr id="869" name="Google Shape;869;p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8" name="Google Shape;878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Lembra que fizemos o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botã</a:t>
            </a: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de “Deletar” em nossa página </a:t>
            </a:r>
            <a:r>
              <a:rPr lang="pt-BR" dirty="0"/>
              <a:t>/show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Pois é, já estamos enviando o id que iremos apagar do nosso BD, então será simples fazer esse tratamento.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Agora a gente pode testar o delete que vai funcionar.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0" i="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r>
              <a:rPr lang="pt-BR" b="0" i="1" dirty="0">
                <a:solidFill>
                  <a:srgbClr val="0098DF"/>
                </a:solidFill>
                <a:effectLst/>
                <a:latin typeface="Consolas" panose="020B0609020204030204" pitchFamily="49" charset="0"/>
              </a:rPr>
              <a:t>//criando a nossa rota e comandos para deletar</a:t>
            </a:r>
            <a:endParaRPr lang="pt-BR" b="0" dirty="0">
              <a:solidFill>
                <a:srgbClr val="FDFEFF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 err="1">
                <a:solidFill>
                  <a:srgbClr val="40A9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 err="1">
                <a:solidFill>
                  <a:srgbClr val="FFD40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b="0" dirty="0">
                <a:solidFill>
                  <a:srgbClr val="FDFE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0EF3FF"/>
                </a:solidFill>
                <a:effectLst/>
                <a:latin typeface="Consolas" panose="020B0609020204030204" pitchFamily="49" charset="0"/>
              </a:rPr>
              <a:t>'/delete/:id'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)</a:t>
            </a:r>
            <a:endParaRPr lang="pt-BR" b="0" dirty="0">
              <a:solidFill>
                <a:srgbClr val="FDFEFF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 err="1">
                <a:solidFill>
                  <a:srgbClr val="FFD40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, res</a:t>
            </a:r>
            <a:r>
              <a:rPr lang="pt-BR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25F0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 {</a:t>
            </a:r>
            <a:endParaRPr lang="pt-BR" b="0" dirty="0">
              <a:solidFill>
                <a:srgbClr val="FDFEFF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FF1BF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 id </a:t>
            </a:r>
            <a:r>
              <a:rPr lang="pt-BR" b="0" dirty="0">
                <a:solidFill>
                  <a:srgbClr val="FF2CF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40A9F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.params.id</a:t>
            </a:r>
            <a:endParaRPr lang="pt-BR" b="0" dirty="0">
              <a:solidFill>
                <a:srgbClr val="FDFEFF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b="0" dirty="0">
                <a:solidFill>
                  <a:srgbClr val="FDFEFF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40A9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 err="1">
                <a:solidFill>
                  <a:srgbClr val="FFD400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0EF3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err="1">
                <a:solidFill>
                  <a:srgbClr val="0EF3FF"/>
                </a:solidFill>
                <a:effectLst/>
                <a:latin typeface="Consolas" panose="020B0609020204030204" pitchFamily="49" charset="0"/>
              </a:rPr>
              <a:t>crud</a:t>
            </a:r>
            <a:r>
              <a:rPr lang="pt-BR" b="0" dirty="0">
                <a:solidFill>
                  <a:srgbClr val="0EF3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pt-BR" b="0" dirty="0" err="1">
                <a:solidFill>
                  <a:srgbClr val="FFD400"/>
                </a:solidFill>
                <a:effectLst/>
                <a:latin typeface="Consolas" panose="020B0609020204030204" pitchFamily="49" charset="0"/>
              </a:rPr>
              <a:t>deleteOne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({_id: </a:t>
            </a:r>
            <a:r>
              <a:rPr lang="pt-BR" b="0" dirty="0" err="1">
                <a:solidFill>
                  <a:srgbClr val="FFD400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(id)}, </a:t>
            </a:r>
            <a:r>
              <a:rPr lang="pt-BR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pt-BR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25F0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 {</a:t>
            </a:r>
            <a:endParaRPr lang="pt-BR" b="0" dirty="0">
              <a:solidFill>
                <a:srgbClr val="FDFEFF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b="0" dirty="0" err="1">
                <a:solidFill>
                  <a:srgbClr val="FF2CF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0" dirty="0" err="1">
                <a:solidFill>
                  <a:srgbClr val="FF2CF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40A9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 err="1">
                <a:solidFill>
                  <a:srgbClr val="FFD400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FFD400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)</a:t>
            </a:r>
            <a:endParaRPr lang="pt-BR" b="0" dirty="0">
              <a:solidFill>
                <a:srgbClr val="FDFEFF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b="0" dirty="0">
                <a:solidFill>
                  <a:srgbClr val="40A9FF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>
                <a:solidFill>
                  <a:srgbClr val="FFD40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0EF3FF"/>
                </a:solidFill>
                <a:effectLst/>
                <a:latin typeface="Consolas" panose="020B0609020204030204" pitchFamily="49" charset="0"/>
              </a:rPr>
              <a:t>'Deletando do nosso banco de dados!'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)</a:t>
            </a:r>
            <a:endParaRPr lang="pt-BR" b="0" dirty="0">
              <a:solidFill>
                <a:srgbClr val="FDFEFF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b="0" dirty="0" err="1">
                <a:solidFill>
                  <a:srgbClr val="40A9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 err="1">
                <a:solidFill>
                  <a:srgbClr val="FFD400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0EF3FF"/>
                </a:solidFill>
                <a:effectLst/>
                <a:latin typeface="Consolas" panose="020B0609020204030204" pitchFamily="49" charset="0"/>
              </a:rPr>
              <a:t>'/show'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)</a:t>
            </a:r>
            <a:endParaRPr lang="pt-BR" b="0" dirty="0">
              <a:solidFill>
                <a:srgbClr val="FDFEFF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    })</a:t>
            </a:r>
            <a:endParaRPr lang="pt-BR" b="0" dirty="0">
              <a:solidFill>
                <a:srgbClr val="FDFEFF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})</a:t>
            </a:r>
            <a:endParaRPr lang="pt-BR" b="0" dirty="0">
              <a:solidFill>
                <a:srgbClr val="FDFEFF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 err="1">
                <a:solidFill>
                  <a:srgbClr val="40A9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 err="1">
                <a:solidFill>
                  <a:srgbClr val="FFD400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0EF3FF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pt-BR" b="0" dirty="0" err="1">
                <a:solidFill>
                  <a:srgbClr val="0EF3FF"/>
                </a:solidFill>
                <a:effectLst/>
                <a:latin typeface="Consolas" panose="020B0609020204030204" pitchFamily="49" charset="0"/>
              </a:rPr>
              <a:t>updateuser</a:t>
            </a:r>
            <a:r>
              <a:rPr lang="pt-BR" b="0" dirty="0">
                <a:solidFill>
                  <a:srgbClr val="0EF3FF"/>
                </a:solidFill>
                <a:effectLst/>
                <a:latin typeface="Consolas" panose="020B0609020204030204" pitchFamily="49" charset="0"/>
              </a:rPr>
              <a:t>/:id'</a:t>
            </a:r>
            <a:r>
              <a:rPr lang="pt-BR" b="0" dirty="0">
                <a:solidFill>
                  <a:srgbClr val="FDFE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 err="1">
                <a:solidFill>
                  <a:srgbClr val="FF25F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, res</a:t>
            </a:r>
            <a:r>
              <a:rPr lang="pt-BR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 {</a:t>
            </a:r>
            <a:endParaRPr lang="pt-BR" b="0" dirty="0">
              <a:solidFill>
                <a:srgbClr val="FDFEFF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FF1BF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2CF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40A9F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.db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;</a:t>
            </a:r>
            <a:endParaRPr lang="pt-BR" b="0" dirty="0">
              <a:solidFill>
                <a:srgbClr val="FDFEFF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FF1BF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userToUpdate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2CF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40A9F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.params.id;</a:t>
            </a:r>
            <a:endParaRPr lang="pt-BR" b="0" dirty="0">
              <a:solidFill>
                <a:srgbClr val="FDFEFF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40A9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 err="1">
                <a:solidFill>
                  <a:srgbClr val="FFD400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0EF3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err="1">
                <a:solidFill>
                  <a:srgbClr val="0EF3FF"/>
                </a:solidFill>
                <a:effectLst/>
                <a:latin typeface="Consolas" panose="020B0609020204030204" pitchFamily="49" charset="0"/>
              </a:rPr>
              <a:t>userlist</a:t>
            </a:r>
            <a:r>
              <a:rPr lang="pt-BR" b="0" dirty="0">
                <a:solidFill>
                  <a:srgbClr val="0EF3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pt-BR" b="0" dirty="0">
                <a:solidFill>
                  <a:srgbClr val="FFD400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({ _id: </a:t>
            </a:r>
            <a:r>
              <a:rPr lang="pt-BR" b="0" dirty="0" err="1">
                <a:solidFill>
                  <a:srgbClr val="FFD400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userToUpdate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)}, </a:t>
            </a:r>
            <a:r>
              <a:rPr lang="pt-BR" b="0" dirty="0" err="1">
                <a:solidFill>
                  <a:srgbClr val="40A9F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.body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 err="1">
                <a:solidFill>
                  <a:srgbClr val="FF25F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pt-BR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 {</a:t>
            </a:r>
            <a:endParaRPr lang="pt-BR" b="0" dirty="0">
              <a:solidFill>
                <a:srgbClr val="FDFEFF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b="0" dirty="0" err="1">
                <a:solidFill>
                  <a:srgbClr val="40A9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 err="1">
                <a:solidFill>
                  <a:srgbClr val="FFD400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(</a:t>
            </a:r>
            <a:endParaRPr lang="pt-BR" b="0" dirty="0">
              <a:solidFill>
                <a:srgbClr val="FDFEFF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            (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2CF1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0" dirty="0">
                <a:solidFill>
                  <a:srgbClr val="FF2CF1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 {msg: </a:t>
            </a:r>
            <a:r>
              <a:rPr lang="pt-BR" b="0" dirty="0">
                <a:solidFill>
                  <a:srgbClr val="0EF3FF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pt-BR" b="0" dirty="0">
                <a:solidFill>
                  <a:srgbClr val="FF2CF1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 {msg: </a:t>
            </a:r>
            <a:r>
              <a:rPr lang="pt-BR" b="0" dirty="0" err="1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b="0" dirty="0">
              <a:solidFill>
                <a:srgbClr val="FDFEFF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        );</a:t>
            </a:r>
            <a:endParaRPr lang="pt-BR" b="0" dirty="0">
              <a:solidFill>
                <a:srgbClr val="FDFEFF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    });</a:t>
            </a:r>
            <a:endParaRPr lang="pt-BR" b="0" dirty="0">
              <a:solidFill>
                <a:srgbClr val="FDFEFF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>
                <a:solidFill>
                  <a:srgbClr val="FF2E97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lang="pt-BR" b="0">
                <a:solidFill>
                  <a:srgbClr val="FDFE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9" name="Google Shape;879;p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Podemos ver que em nosso banco foi deletado com sucesso.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que quando clicar no botão de deletar, seremos direcionados para </a:t>
            </a:r>
            <a:r>
              <a:rPr lang="pt-BR" dirty="0"/>
              <a:t>/delete/:id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 então, com o método </a:t>
            </a:r>
            <a:r>
              <a:rPr lang="pt-BR" dirty="0"/>
              <a:t>.</a:t>
            </a:r>
            <a:r>
              <a:rPr lang="pt-BR" dirty="0" err="1"/>
              <a:t>get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iremos pegar e armazenar o id enviado, e da mesma forma que o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updateOne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estamos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passsando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id a ser buscado em nosso BD e então deletá-lo,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printamos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 nosso console a informação de deletado e seremos redirecionados para a tela de registros.</a:t>
            </a:r>
            <a:endParaRPr dirty="0"/>
          </a:p>
        </p:txBody>
      </p:sp>
      <p:sp>
        <p:nvSpPr>
          <p:cNvPr id="887" name="Google Shape;887;p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82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8" name="Google Shape;898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https://www.mongodb.com/pt-br/basics/create-database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mongodb.com/pt-br/products/compass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84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2" name="Google Shape;912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mongodb+srv://dbUser:&lt;password&gt;@cluster0.jwmmh.mongodb.net/test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mongodb+srv://dbUser:dbUser@cluster0.jwmmh.mongodb.net/test</a:t>
            </a:r>
            <a:endParaRPr/>
          </a:p>
        </p:txBody>
      </p:sp>
      <p:sp>
        <p:nvSpPr>
          <p:cNvPr id="913" name="Google Shape;913;p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86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Aqui foi criado por meio do nosso post no server, mas você poderia criar ele manualmente.</a:t>
            </a:r>
            <a:endParaRPr dirty="0"/>
          </a:p>
        </p:txBody>
      </p:sp>
      <p:sp>
        <p:nvSpPr>
          <p:cNvPr id="920" name="Google Shape;920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39890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https://medium.com/baixada-nerd/criando-um-crud-completo-com-nodejs-express-e-mongodb-parte-1-3-6c8389d7147d </a:t>
            </a:r>
            <a:endParaRPr/>
          </a:p>
        </p:txBody>
      </p:sp>
      <p:sp>
        <p:nvSpPr>
          <p:cNvPr id="294" name="Google Shape;29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1" name="Google Shape;961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referências.: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https://mongoosejs.com/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https://mongoosejs.com/docs/index.html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95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18508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37888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1943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2409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063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515059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209643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926787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692747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892721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88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255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41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70432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80846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542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25309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pt-BR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0457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s://mongoosejs.com/docs/validation.html" TargetMode="External"/><Relationship Id="rId3" Type="http://schemas.openxmlformats.org/officeDocument/2006/relationships/hyperlink" Target="https://mongoosejs.com/docs/guide.html" TargetMode="External"/><Relationship Id="rId7" Type="http://schemas.openxmlformats.org/officeDocument/2006/relationships/hyperlink" Target="https://mongoosejs.com/docs/queries.html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ngoosejs.com/docs/documents.html" TargetMode="External"/><Relationship Id="rId5" Type="http://schemas.openxmlformats.org/officeDocument/2006/relationships/hyperlink" Target="https://mongoosejs.com/docs/models.html" TargetMode="External"/><Relationship Id="rId10" Type="http://schemas.openxmlformats.org/officeDocument/2006/relationships/hyperlink" Target="https://mongoosejs.com/docs/populate.html" TargetMode="External"/><Relationship Id="rId4" Type="http://schemas.openxmlformats.org/officeDocument/2006/relationships/hyperlink" Target="https://mongoosejs.com/docs/connections.html" TargetMode="External"/><Relationship Id="rId9" Type="http://schemas.openxmlformats.org/officeDocument/2006/relationships/hyperlink" Target="https://mongoosejs.com/docs/middleware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dsonrocha/como-instalar-o-node-js-no-windows-10-cf2bd460b8a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xpressjs.com/resources/middleware/body-parser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ongodb.com/try/download/community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atlas/databas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pt-BR" dirty="0"/>
              <a:t>MONGODB COM NODEJS E EXPRESS E EJS</a:t>
            </a:r>
            <a:endParaRPr dirty="0"/>
          </a:p>
        </p:txBody>
      </p:sp>
      <p:sp>
        <p:nvSpPr>
          <p:cNvPr id="239" name="Google Shape;239;p1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pt-BR" dirty="0"/>
              <a:t>PROFESSORA: LUANA CRISTINA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TESTANDO O NOSSO LOCALHOST:3000</a:t>
            </a:r>
            <a:endParaRPr/>
          </a:p>
        </p:txBody>
      </p:sp>
      <p:sp>
        <p:nvSpPr>
          <p:cNvPr id="304" name="Google Shape;304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/>
              <a:t>O nosso servidor está rodando mas ainda não tem o método GET para exibir algo e para isso iremos usar o Express com os seus verbos para iniciar o nosso CRUD.</a:t>
            </a:r>
            <a:endParaRPr/>
          </a:p>
        </p:txBody>
      </p:sp>
      <p:pic>
        <p:nvPicPr>
          <p:cNvPr id="305" name="Google Shape;30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4644" y="3375878"/>
            <a:ext cx="5657423" cy="2846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REVISE OS IMPORTANTES</a:t>
            </a:r>
            <a:endParaRPr/>
          </a:p>
        </p:txBody>
      </p:sp>
      <p:sp>
        <p:nvSpPr>
          <p:cNvPr id="990" name="Google Shape;990;p11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https://mongoosejs.com/docs/guide.html</a:t>
            </a:r>
            <a:r>
              <a:rPr lang="pt-BR"/>
              <a:t> (Schemas)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https://mongoosejs.com/docs/connections.html</a:t>
            </a:r>
            <a:r>
              <a:rPr lang="pt-BR"/>
              <a:t> (conexões)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https://mongoosejs.com/docs/models.html</a:t>
            </a:r>
            <a:r>
              <a:rPr lang="pt-BR"/>
              <a:t> (Models)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https://mongoosejs.com/docs/documents.html</a:t>
            </a:r>
            <a:r>
              <a:rPr lang="pt-BR"/>
              <a:t> (Documents)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u="sng">
                <a:solidFill>
                  <a:schemeClr val="hlink"/>
                </a:solidFill>
                <a:hlinkClick r:id="rId7"/>
              </a:rPr>
              <a:t>https://mongoosejs.com/docs/queries.html</a:t>
            </a:r>
            <a:r>
              <a:rPr lang="pt-BR"/>
              <a:t> (Queries)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u="sng">
                <a:solidFill>
                  <a:schemeClr val="hlink"/>
                </a:solidFill>
                <a:hlinkClick r:id="rId8"/>
              </a:rPr>
              <a:t>https://mongoosejs.com/docs/validation.html</a:t>
            </a:r>
            <a:r>
              <a:rPr lang="pt-BR"/>
              <a:t> (Validation)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u="sng">
                <a:solidFill>
                  <a:schemeClr val="hlink"/>
                </a:solidFill>
                <a:hlinkClick r:id="rId9"/>
              </a:rPr>
              <a:t>https://mongoosejs.com/docs/middleware.html</a:t>
            </a:r>
            <a:r>
              <a:rPr lang="pt-BR"/>
              <a:t> (Middleware)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u="sng">
                <a:solidFill>
                  <a:schemeClr val="hlink"/>
                </a:solidFill>
                <a:hlinkClick r:id="rId10"/>
              </a:rPr>
              <a:t>https://mongoosejs.com/docs/populate.html</a:t>
            </a:r>
            <a:r>
              <a:rPr lang="pt-BR"/>
              <a:t> (Populate)</a:t>
            </a:r>
            <a:endParaRPr/>
          </a:p>
          <a:p>
            <a:pPr marL="228600" lvl="0" indent="-6667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A SIGLA CRUD</a:t>
            </a:r>
            <a:endParaRPr dirty="0"/>
          </a:p>
        </p:txBody>
      </p:sp>
      <p:sp>
        <p:nvSpPr>
          <p:cNvPr id="311" name="Google Shape;311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b="1"/>
              <a:t>Criar (POST)</a:t>
            </a:r>
            <a:r>
              <a:rPr lang="pt-BR"/>
              <a:t> - Insere algo no nosso BD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b="1"/>
              <a:t>Ler (GET)</a:t>
            </a:r>
            <a:r>
              <a:rPr lang="pt-BR"/>
              <a:t> - Seleciona um ou mais valores para exibir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b="1"/>
              <a:t>Atualizar (PUT)</a:t>
            </a:r>
            <a:r>
              <a:rPr lang="pt-BR"/>
              <a:t> - Altera um valor em nosso BD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b="1"/>
              <a:t>Excluir (DELETE)</a:t>
            </a:r>
            <a:r>
              <a:rPr lang="pt-BR"/>
              <a:t> - Remover um valor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READ (LER) – GET (EXPRESS)</a:t>
            </a:r>
            <a:endParaRPr/>
          </a:p>
        </p:txBody>
      </p:sp>
      <p:sp>
        <p:nvSpPr>
          <p:cNvPr id="318" name="Google Shape;318;p30"/>
          <p:cNvSpPr txBox="1">
            <a:spLocks noGrp="1"/>
          </p:cNvSpPr>
          <p:nvPr>
            <p:ph idx="1"/>
          </p:nvPr>
        </p:nvSpPr>
        <p:spPr>
          <a:xfrm>
            <a:off x="359534" y="2266022"/>
            <a:ext cx="10891334" cy="398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i="1" dirty="0"/>
              <a:t>'/' primeiro argumento informando a rota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i="1" dirty="0"/>
              <a:t>(</a:t>
            </a:r>
            <a:r>
              <a:rPr lang="pt-BR" i="1" dirty="0" err="1"/>
              <a:t>req</a:t>
            </a:r>
            <a:r>
              <a:rPr lang="pt-BR" i="1" dirty="0"/>
              <a:t>, res) segundo argumento = </a:t>
            </a:r>
            <a:r>
              <a:rPr lang="pt-BR" i="1" dirty="0" err="1"/>
              <a:t>callback</a:t>
            </a:r>
            <a:r>
              <a:rPr lang="pt-BR" i="1" dirty="0"/>
              <a:t> com dois argumentos, no qual um solicita (</a:t>
            </a:r>
            <a:r>
              <a:rPr lang="pt-BR" i="1" dirty="0" err="1"/>
              <a:t>req</a:t>
            </a:r>
            <a:r>
              <a:rPr lang="pt-BR" i="1" dirty="0"/>
              <a:t>) e o outro responde (res).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i="1" dirty="0"/>
              <a:t>=&gt; </a:t>
            </a:r>
            <a:r>
              <a:rPr lang="pt-BR" i="1" dirty="0" err="1"/>
              <a:t>arrow</a:t>
            </a:r>
            <a:r>
              <a:rPr lang="pt-BR" i="1" dirty="0"/>
              <a:t> </a:t>
            </a:r>
            <a:r>
              <a:rPr lang="pt-BR" i="1" dirty="0" err="1"/>
              <a:t>function</a:t>
            </a:r>
            <a:endParaRPr i="1"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i="1" dirty="0" err="1"/>
              <a:t>send</a:t>
            </a:r>
            <a:r>
              <a:rPr lang="pt-BR" i="1" dirty="0"/>
              <a:t> (método para resposta)</a:t>
            </a:r>
            <a:endParaRPr dirty="0"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dirty="0"/>
          </a:p>
        </p:txBody>
      </p:sp>
      <p:pic>
        <p:nvPicPr>
          <p:cNvPr id="319" name="Google Shape;31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0971" y="3092411"/>
            <a:ext cx="5924444" cy="17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199" y="4591978"/>
            <a:ext cx="4729698" cy="199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0971" y="5156742"/>
            <a:ext cx="658177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CRIANDO UM VISUAL SIMPLES NO NOSSO PROJETO</a:t>
            </a:r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b="1" dirty="0" err="1"/>
              <a:t>npm</a:t>
            </a:r>
            <a:r>
              <a:rPr lang="pt-BR" sz="2400" b="1" dirty="0"/>
              <a:t> </a:t>
            </a:r>
            <a:r>
              <a:rPr lang="pt-BR" sz="2400" b="1" dirty="0" err="1"/>
              <a:t>install</a:t>
            </a:r>
            <a:r>
              <a:rPr lang="pt-BR" sz="2400" b="1" dirty="0"/>
              <a:t> </a:t>
            </a:r>
            <a:r>
              <a:rPr lang="pt-BR" sz="2400" b="1" dirty="0" err="1"/>
              <a:t>ejs</a:t>
            </a:r>
            <a:endParaRPr sz="2400" b="1" dirty="0"/>
          </a:p>
        </p:txBody>
      </p:sp>
      <p:pic>
        <p:nvPicPr>
          <p:cNvPr id="329" name="Google Shape;32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478" y="3264042"/>
            <a:ext cx="710565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4294" y="1785472"/>
            <a:ext cx="5238750" cy="4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CONFIGURANDO O NOSSO EJS</a:t>
            </a:r>
            <a:endParaRPr/>
          </a:p>
        </p:txBody>
      </p:sp>
      <p:sp>
        <p:nvSpPr>
          <p:cNvPr id="337" name="Google Shape;337;p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/>
              <a:t>Adicionamos ao nosso server.js a linha abaixo para o esj seja usado e configurado com o express (app = express())</a:t>
            </a:r>
            <a:endParaRPr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/>
          </a:p>
        </p:txBody>
      </p:sp>
      <p:pic>
        <p:nvPicPr>
          <p:cNvPr id="338" name="Google Shape;33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557" y="3552476"/>
            <a:ext cx="6179198" cy="729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CRIANDO O NOSSO INDEX.EJS (VIEW)</a:t>
            </a:r>
            <a:endParaRPr/>
          </a:p>
        </p:txBody>
      </p:sp>
      <p:sp>
        <p:nvSpPr>
          <p:cNvPr id="345" name="Google Shape;345;p33"/>
          <p:cNvSpPr txBox="1">
            <a:spLocks noGrp="1"/>
          </p:cNvSpPr>
          <p:nvPr>
            <p:ph idx="1"/>
          </p:nvPr>
        </p:nvSpPr>
        <p:spPr>
          <a:xfrm>
            <a:off x="635620" y="2249487"/>
            <a:ext cx="1041179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/>
              <a:t>Cria uma pasta chamada views (MVC)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pt-BR"/>
              <a:t>Dentro dela crie o arquivo index.ejs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/>
              <a:t>Adiciona o html ao index.ejs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pt-BR"/>
              <a:t>Obs.: É melhor digitar para aprender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pt-BR"/>
              <a:t>e fixar na mente, mas se der erro copie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pt-BR"/>
              <a:t>e cole na sua IDE o código que consta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pt-BR"/>
              <a:t>no comentário.</a:t>
            </a:r>
            <a:endParaRPr/>
          </a:p>
        </p:txBody>
      </p:sp>
      <p:pic>
        <p:nvPicPr>
          <p:cNvPr id="346" name="Google Shape;34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9327" y="2824193"/>
            <a:ext cx="6612673" cy="4033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CONFIGURANDO O NOSSO EJS PARA RENDERIZAR NO NOSSO BROWSER</a:t>
            </a:r>
            <a:endParaRPr/>
          </a:p>
        </p:txBody>
      </p:sp>
      <p:sp>
        <p:nvSpPr>
          <p:cNvPr id="352" name="Google Shape;352;p34"/>
          <p:cNvSpPr txBox="1">
            <a:spLocks noGrp="1"/>
          </p:cNvSpPr>
          <p:nvPr>
            <p:ph idx="1"/>
          </p:nvPr>
        </p:nvSpPr>
        <p:spPr>
          <a:xfrm>
            <a:off x="278296" y="2417200"/>
            <a:ext cx="10770703" cy="418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sz="2400" dirty="0"/>
              <a:t>Substitua o código dentro do </a:t>
            </a:r>
            <a:r>
              <a:rPr lang="pt-BR" sz="2400" dirty="0" err="1"/>
              <a:t>app.get</a:t>
            </a:r>
            <a:r>
              <a:rPr lang="pt-BR" sz="2400" dirty="0"/>
              <a:t> 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sz="2400" dirty="0"/>
              <a:t>para o </a:t>
            </a:r>
            <a:r>
              <a:rPr lang="pt-BR" sz="2400" b="1" dirty="0" err="1"/>
              <a:t>res.render</a:t>
            </a:r>
            <a:r>
              <a:rPr lang="pt-BR" sz="2400" b="1" dirty="0"/>
              <a:t>(‘</a:t>
            </a:r>
            <a:r>
              <a:rPr lang="pt-BR" sz="2400" b="1" dirty="0" err="1"/>
              <a:t>index.ejs</a:t>
            </a:r>
            <a:r>
              <a:rPr lang="pt-BR" sz="2400" b="1" dirty="0"/>
              <a:t>)</a:t>
            </a:r>
            <a:endParaRPr sz="2400" b="1"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sz="2400" dirty="0"/>
              <a:t>No nosso </a:t>
            </a:r>
            <a:r>
              <a:rPr lang="pt-BR" sz="2400" dirty="0" err="1"/>
              <a:t>app.get</a:t>
            </a:r>
            <a:r>
              <a:rPr lang="pt-BR" sz="2400" dirty="0"/>
              <a:t> vamos adicionar uma resposta para renderizar o nosso </a:t>
            </a:r>
            <a:r>
              <a:rPr lang="pt-BR" sz="2400" b="1" dirty="0" err="1"/>
              <a:t>index.ejs</a:t>
            </a:r>
            <a:r>
              <a:rPr lang="pt-BR" sz="2400" b="1" dirty="0"/>
              <a:t>.</a:t>
            </a:r>
            <a:endParaRPr lang="pt-BR" sz="2400" dirty="0"/>
          </a:p>
          <a:p>
            <a:pPr marL="228600" lvl="0" indent="-5238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endParaRPr sz="2400" dirty="0"/>
          </a:p>
          <a:p>
            <a:pPr marL="228600" lvl="0" indent="-5238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endParaRPr sz="24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pt-BR" sz="2400" dirty="0"/>
              <a:t>Obs.: Qualquer alteração feita no nosso projeto temos que parar e iniciar o nosso server.</a:t>
            </a:r>
            <a:endParaRPr sz="24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endParaRPr sz="24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endParaRPr sz="2400" dirty="0"/>
          </a:p>
        </p:txBody>
      </p:sp>
      <p:pic>
        <p:nvPicPr>
          <p:cNvPr id="353" name="Google Shape;35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3255" y="1896865"/>
            <a:ext cx="4197785" cy="112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9236" y="3954825"/>
            <a:ext cx="7013653" cy="171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ABRINDO O NOSSO LOCALHOST:3000</a:t>
            </a:r>
            <a:endParaRPr/>
          </a:p>
        </p:txBody>
      </p:sp>
      <p:pic>
        <p:nvPicPr>
          <p:cNvPr id="360" name="Google Shape;360;p35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72847" y="3523488"/>
            <a:ext cx="6366186" cy="276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1240" y="2391266"/>
            <a:ext cx="662940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INSTALANDO O NODEMON</a:t>
            </a:r>
            <a:endParaRPr dirty="0"/>
          </a:p>
        </p:txBody>
      </p:sp>
      <p:sp>
        <p:nvSpPr>
          <p:cNvPr id="368" name="Google Shape;368;p36"/>
          <p:cNvSpPr txBox="1">
            <a:spLocks noGrp="1"/>
          </p:cNvSpPr>
          <p:nvPr>
            <p:ph idx="1"/>
          </p:nvPr>
        </p:nvSpPr>
        <p:spPr>
          <a:xfrm>
            <a:off x="582660" y="2192336"/>
            <a:ext cx="9905999" cy="4583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b="1" dirty="0"/>
              <a:t>Para evitar ficar </a:t>
            </a:r>
            <a:r>
              <a:rPr lang="pt-BR" dirty="0"/>
              <a:t>parando o servidor (CTRL + C) e o rodando em seguida com o node server.js vamos instalar o </a:t>
            </a:r>
            <a:r>
              <a:rPr lang="pt-BR" dirty="0" err="1"/>
              <a:t>Nodemon</a:t>
            </a:r>
            <a:r>
              <a:rPr lang="pt-BR" dirty="0"/>
              <a:t> para fazer isso pra gente automaticamente após qualquer alteração feita.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b="1" dirty="0" err="1"/>
              <a:t>npm</a:t>
            </a:r>
            <a:r>
              <a:rPr lang="pt-BR" sz="2400" b="1" dirty="0"/>
              <a:t> </a:t>
            </a:r>
            <a:r>
              <a:rPr lang="pt-BR" sz="2400" b="1" dirty="0" err="1"/>
              <a:t>install</a:t>
            </a:r>
            <a:r>
              <a:rPr lang="pt-BR" sz="2400" b="1" dirty="0"/>
              <a:t> </a:t>
            </a:r>
            <a:r>
              <a:rPr lang="pt-BR" sz="2400" b="1" dirty="0" err="1"/>
              <a:t>nodemon</a:t>
            </a:r>
            <a:endParaRPr sz="2400" b="1" dirty="0"/>
          </a:p>
        </p:txBody>
      </p:sp>
      <p:pic>
        <p:nvPicPr>
          <p:cNvPr id="369" name="Google Shape;36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5535" y="3783678"/>
            <a:ext cx="9489687" cy="3074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>
            <a:spLocks noGrp="1"/>
          </p:cNvSpPr>
          <p:nvPr>
            <p:ph idx="1"/>
          </p:nvPr>
        </p:nvSpPr>
        <p:spPr>
          <a:xfrm>
            <a:off x="1219200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dirty="0"/>
              <a:t>Após a instalação com sucesso do </a:t>
            </a:r>
            <a:r>
              <a:rPr lang="pt-BR" dirty="0" err="1"/>
              <a:t>nodemon</a:t>
            </a:r>
            <a:r>
              <a:rPr lang="pt-BR" dirty="0"/>
              <a:t> o nosso </a:t>
            </a:r>
            <a:r>
              <a:rPr lang="pt-BR" dirty="0" err="1"/>
              <a:t>package.json</a:t>
            </a:r>
            <a:r>
              <a:rPr lang="pt-BR" dirty="0"/>
              <a:t> deve ficar assim: </a:t>
            </a:r>
            <a:endParaRPr dirty="0"/>
          </a:p>
        </p:txBody>
      </p:sp>
      <p:pic>
        <p:nvPicPr>
          <p:cNvPr id="376" name="Google Shape;37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6710" y="3234549"/>
            <a:ext cx="4618580" cy="2785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67;p36">
            <a:extLst>
              <a:ext uri="{FF2B5EF4-FFF2-40B4-BE49-F238E27FC236}">
                <a16:creationId xmlns:a16="http://schemas.microsoft.com/office/drawing/2014/main" id="{A6E870E7-C4FF-5D15-1249-62F8CE4A13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INSTALANDO O NODEMON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INSTALAÇÃO</a:t>
            </a:r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dirty="0" err="1"/>
              <a:t>VSCode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dirty="0" err="1"/>
              <a:t>NodeJS</a:t>
            </a:r>
            <a:r>
              <a:rPr lang="pt-BR" dirty="0"/>
              <a:t> 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https://medium.com/@adsonrocha/como-instalar-o-node-js-no-windows-10-cf2bd460b8a8</a:t>
            </a:r>
            <a:r>
              <a:rPr lang="pt-BR" dirty="0"/>
              <a:t> 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dirty="0" err="1"/>
              <a:t>MongoDB</a:t>
            </a:r>
            <a:endParaRPr dirty="0"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USANDO O NODEMON</a:t>
            </a:r>
            <a:endParaRPr dirty="0"/>
          </a:p>
        </p:txBody>
      </p:sp>
      <p:sp>
        <p:nvSpPr>
          <p:cNvPr id="383" name="Google Shape;383;p38"/>
          <p:cNvSpPr txBox="1">
            <a:spLocks noGrp="1"/>
          </p:cNvSpPr>
          <p:nvPr>
            <p:ph idx="1"/>
          </p:nvPr>
        </p:nvSpPr>
        <p:spPr>
          <a:xfrm>
            <a:off x="227013" y="2624740"/>
            <a:ext cx="4185962" cy="4163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Vamos criar um script para rodar o </a:t>
            </a:r>
            <a:r>
              <a:rPr lang="pt-BR" sz="2400" dirty="0" err="1"/>
              <a:t>nodemon</a:t>
            </a:r>
            <a:r>
              <a:rPr lang="pt-BR" sz="2400" dirty="0"/>
              <a:t> server.js no nosso </a:t>
            </a:r>
            <a:r>
              <a:rPr lang="pt-BR" sz="2400" dirty="0" err="1"/>
              <a:t>package.json</a:t>
            </a:r>
            <a:endParaRPr sz="2400" dirty="0"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/>
          </a:p>
        </p:txBody>
      </p:sp>
      <p:pic>
        <p:nvPicPr>
          <p:cNvPr id="384" name="Google Shape;38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0575" y="2321789"/>
            <a:ext cx="7591425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RODANDO O NODEMON</a:t>
            </a:r>
            <a:endParaRPr dirty="0"/>
          </a:p>
        </p:txBody>
      </p:sp>
      <p:sp>
        <p:nvSpPr>
          <p:cNvPr id="391" name="Google Shape;391;p39"/>
          <p:cNvSpPr txBox="1">
            <a:spLocks noGrp="1"/>
          </p:cNvSpPr>
          <p:nvPr>
            <p:ph idx="1"/>
          </p:nvPr>
        </p:nvSpPr>
        <p:spPr>
          <a:xfrm>
            <a:off x="1154954" y="2332383"/>
            <a:ext cx="8825659" cy="368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Criamos um novo ambiente para rodar com o nosso </a:t>
            </a:r>
            <a:r>
              <a:rPr lang="pt-BR" sz="2400" dirty="0" err="1"/>
              <a:t>nodemon</a:t>
            </a:r>
            <a:r>
              <a:rPr lang="pt-BR" sz="2400" dirty="0"/>
              <a:t> e podemos usar dessa forma:</a:t>
            </a:r>
            <a:endParaRPr sz="2400"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b="1" dirty="0" err="1"/>
              <a:t>npm</a:t>
            </a:r>
            <a:r>
              <a:rPr lang="pt-BR" sz="2400" b="1" dirty="0"/>
              <a:t> </a:t>
            </a:r>
            <a:r>
              <a:rPr lang="pt-BR" sz="2400" b="1" dirty="0" err="1"/>
              <a:t>run</a:t>
            </a:r>
            <a:r>
              <a:rPr lang="pt-BR" sz="2400" b="1" dirty="0"/>
              <a:t> </a:t>
            </a:r>
            <a:r>
              <a:rPr lang="pt-BR" sz="2400" b="1" dirty="0" err="1"/>
              <a:t>dev</a:t>
            </a:r>
            <a:endParaRPr sz="2400" b="1" dirty="0"/>
          </a:p>
        </p:txBody>
      </p:sp>
      <p:pic>
        <p:nvPicPr>
          <p:cNvPr id="392" name="Google Shape;39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2877" y="3978057"/>
            <a:ext cx="748665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CREATE (CRIAR) – POST - EJS</a:t>
            </a:r>
            <a:endParaRPr dirty="0"/>
          </a:p>
        </p:txBody>
      </p:sp>
      <p:sp>
        <p:nvSpPr>
          <p:cNvPr id="399" name="Google Shape;399;p40"/>
          <p:cNvSpPr txBox="1">
            <a:spLocks noGrp="1"/>
          </p:cNvSpPr>
          <p:nvPr>
            <p:ph idx="1"/>
          </p:nvPr>
        </p:nvSpPr>
        <p:spPr>
          <a:xfrm>
            <a:off x="257376" y="2244789"/>
            <a:ext cx="11575088" cy="4007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Estamos usando na nossa </a:t>
            </a:r>
            <a:r>
              <a:rPr lang="pt-BR" sz="2400" dirty="0" err="1"/>
              <a:t>View</a:t>
            </a:r>
            <a:r>
              <a:rPr lang="pt-BR" sz="2400" dirty="0"/>
              <a:t>(MVC) o </a:t>
            </a:r>
            <a:r>
              <a:rPr lang="pt-BR" sz="2400" dirty="0" err="1"/>
              <a:t>index.ejs</a:t>
            </a:r>
            <a:r>
              <a:rPr lang="pt-BR" sz="2400" dirty="0"/>
              <a:t> e para utilizar o POST(CRIAR) será necessário usar a </a:t>
            </a:r>
            <a:r>
              <a:rPr lang="pt-BR" sz="2400" dirty="0" err="1"/>
              <a:t>tag</a:t>
            </a:r>
            <a:r>
              <a:rPr lang="pt-BR" sz="2400" dirty="0"/>
              <a:t> &lt;</a:t>
            </a:r>
            <a:r>
              <a:rPr lang="pt-BR" sz="2400" dirty="0" err="1"/>
              <a:t>form</a:t>
            </a:r>
            <a:r>
              <a:rPr lang="pt-BR" sz="2400" dirty="0"/>
              <a:t>&gt; e vamos precisar também de 3 coisas:</a:t>
            </a:r>
            <a:endParaRPr sz="2400"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pt-BR" sz="2400" dirty="0"/>
              <a:t>Um atributo que será a nossa ACTION</a:t>
            </a:r>
            <a:endParaRPr sz="2400"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pt-BR" sz="2400" dirty="0"/>
              <a:t>Um atributo que será o nosso METHOD</a:t>
            </a:r>
            <a:endParaRPr sz="2400"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pt-BR" sz="2400" dirty="0"/>
              <a:t>E um atributo “</a:t>
            </a:r>
            <a:r>
              <a:rPr lang="pt-BR" sz="2400" dirty="0" err="1"/>
              <a:t>name</a:t>
            </a:r>
            <a:r>
              <a:rPr lang="pt-BR" sz="2400" dirty="0"/>
              <a:t>” para todas as </a:t>
            </a:r>
            <a:r>
              <a:rPr lang="pt-BR" sz="2400" dirty="0" err="1"/>
              <a:t>tags</a:t>
            </a:r>
            <a:r>
              <a:rPr lang="pt-BR" sz="2400" dirty="0"/>
              <a:t> &lt;input&gt; do nosso </a:t>
            </a:r>
            <a:r>
              <a:rPr lang="pt-BR" sz="2400" dirty="0" err="1"/>
              <a:t>form</a:t>
            </a:r>
            <a:r>
              <a:rPr lang="pt-BR" sz="2400" dirty="0"/>
              <a:t> (formulário)</a:t>
            </a:r>
            <a:endParaRPr sz="2400" dirty="0"/>
          </a:p>
        </p:txBody>
      </p:sp>
      <p:pic>
        <p:nvPicPr>
          <p:cNvPr id="400" name="Google Shape;400;p40"/>
          <p:cNvPicPr preferRelativeResize="0"/>
          <p:nvPr/>
        </p:nvPicPr>
        <p:blipFill rotWithShape="1">
          <a:blip r:embed="rId3">
            <a:alphaModFix/>
          </a:blip>
          <a:srcRect t="9306" r="30626"/>
          <a:stretch/>
        </p:blipFill>
        <p:spPr>
          <a:xfrm>
            <a:off x="5827230" y="5128590"/>
            <a:ext cx="6107394" cy="172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CREATE (CRIAR) – POST – SERVER.JS</a:t>
            </a:r>
            <a:endParaRPr dirty="0"/>
          </a:p>
        </p:txBody>
      </p:sp>
      <p:sp>
        <p:nvSpPr>
          <p:cNvPr id="407" name="Google Shape;407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Iremos usar o verbo post do nosso </a:t>
            </a:r>
            <a:r>
              <a:rPr lang="pt-BR" sz="2400" dirty="0" err="1"/>
              <a:t>express</a:t>
            </a:r>
            <a:r>
              <a:rPr lang="pt-BR" sz="2400" dirty="0"/>
              <a:t> para criar a rota ‘/show’ que foi definido na nossa </a:t>
            </a:r>
            <a:r>
              <a:rPr lang="pt-BR" sz="2400" dirty="0" err="1"/>
              <a:t>views</a:t>
            </a:r>
            <a:r>
              <a:rPr lang="pt-BR" sz="2400" dirty="0"/>
              <a:t> no </a:t>
            </a:r>
            <a:r>
              <a:rPr lang="pt-BR" sz="2400" dirty="0" err="1"/>
              <a:t>index.ejs</a:t>
            </a:r>
            <a:endParaRPr sz="2400" dirty="0"/>
          </a:p>
        </p:txBody>
      </p:sp>
      <p:pic>
        <p:nvPicPr>
          <p:cNvPr id="408" name="Google Shape;40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2856" y="4605540"/>
            <a:ext cx="6566288" cy="1072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TESTANDO O POST</a:t>
            </a:r>
            <a:endParaRPr dirty="0"/>
          </a:p>
        </p:txBody>
      </p:sp>
      <p:sp>
        <p:nvSpPr>
          <p:cNvPr id="415" name="Google Shape;415;p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Preencha os campos e clique no botão “</a:t>
            </a:r>
            <a:r>
              <a:rPr lang="pt-BR" sz="2400" dirty="0" err="1"/>
              <a:t>submit</a:t>
            </a:r>
            <a:r>
              <a:rPr lang="pt-BR" sz="2400" dirty="0"/>
              <a:t>” e veja o que acontece no terminal</a:t>
            </a:r>
            <a:endParaRPr sz="2400" dirty="0"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/>
          </a:p>
        </p:txBody>
      </p:sp>
      <p:pic>
        <p:nvPicPr>
          <p:cNvPr id="416" name="Google Shape;41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7325" y="3893607"/>
            <a:ext cx="463867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8371" y="4311650"/>
            <a:ext cx="4752975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b="1" dirty="0"/>
              <a:t>EXPRESS.URLENCODED([OPTIONS])</a:t>
            </a:r>
            <a:endParaRPr dirty="0"/>
          </a:p>
        </p:txBody>
      </p:sp>
      <p:sp>
        <p:nvSpPr>
          <p:cNvPr id="424" name="Google Shape;424;p43"/>
          <p:cNvSpPr txBox="1">
            <a:spLocks noGrp="1"/>
          </p:cNvSpPr>
          <p:nvPr>
            <p:ph idx="1"/>
          </p:nvPr>
        </p:nvSpPr>
        <p:spPr>
          <a:xfrm>
            <a:off x="397565" y="2332383"/>
            <a:ext cx="10946295" cy="368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Esta é uma função de middleware integrada no Express. Ele analisa as solicitações de entrada com cargas úteis codificadas por </a:t>
            </a:r>
            <a:r>
              <a:rPr lang="pt-BR" sz="2400" dirty="0" err="1"/>
              <a:t>url</a:t>
            </a:r>
            <a:r>
              <a:rPr lang="pt-BR" sz="2400" dirty="0"/>
              <a:t> e é baseado no </a:t>
            </a:r>
            <a:r>
              <a:rPr lang="pt-BR" sz="2400" u="sng" dirty="0">
                <a:solidFill>
                  <a:schemeClr val="hlink"/>
                </a:solidFill>
                <a:hlinkClick r:id="rId3"/>
              </a:rPr>
              <a:t>body-parser</a:t>
            </a:r>
            <a:r>
              <a:rPr lang="pt-BR" sz="2400" dirty="0"/>
              <a:t> (</a:t>
            </a:r>
            <a:r>
              <a:rPr lang="pt-BR" sz="2400" u="sng" dirty="0">
                <a:solidFill>
                  <a:schemeClr val="hlink"/>
                </a:solidFill>
                <a:hlinkClick r:id="rId3"/>
              </a:rPr>
              <a:t>analisador de corpo</a:t>
            </a:r>
            <a:r>
              <a:rPr lang="pt-BR" sz="2400" dirty="0"/>
              <a:t> .)</a:t>
            </a:r>
            <a:endParaRPr sz="2400"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Adicione a linha abaixo para ler do no </a:t>
            </a:r>
            <a:r>
              <a:rPr lang="pt-BR" sz="2400" dirty="0" err="1"/>
              <a:t>url</a:t>
            </a:r>
            <a:r>
              <a:rPr lang="pt-BR" sz="2400" dirty="0"/>
              <a:t> (extrair da </a:t>
            </a:r>
            <a:r>
              <a:rPr lang="pt-BR" sz="2400" dirty="0" err="1"/>
              <a:t>tag</a:t>
            </a:r>
            <a:r>
              <a:rPr lang="pt-BR" sz="2400" dirty="0"/>
              <a:t> &lt;</a:t>
            </a:r>
            <a:r>
              <a:rPr lang="pt-BR" sz="2400" dirty="0" err="1"/>
              <a:t>form</a:t>
            </a:r>
            <a:r>
              <a:rPr lang="pt-BR" sz="2400" dirty="0"/>
              <a:t>&gt;) o que for preenchido nos campos ao fazer o </a:t>
            </a:r>
            <a:r>
              <a:rPr lang="pt-BR" sz="2400" dirty="0" err="1"/>
              <a:t>request</a:t>
            </a:r>
            <a:r>
              <a:rPr lang="pt-BR" sz="2400" dirty="0"/>
              <a:t>.</a:t>
            </a:r>
            <a:endParaRPr sz="24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pt-BR" sz="2400" dirty="0" err="1"/>
              <a:t>app.use</a:t>
            </a:r>
            <a:r>
              <a:rPr lang="pt-BR" sz="2400" dirty="0"/>
              <a:t>(</a:t>
            </a:r>
            <a:r>
              <a:rPr lang="pt-BR" sz="2400" dirty="0" err="1"/>
              <a:t>express.urlencoded</a:t>
            </a:r>
            <a:r>
              <a:rPr lang="pt-BR" sz="2400" dirty="0"/>
              <a:t>({</a:t>
            </a:r>
            <a:r>
              <a:rPr lang="pt-BR" sz="2400" dirty="0" err="1"/>
              <a:t>extended:true</a:t>
            </a:r>
            <a:r>
              <a:rPr lang="pt-BR" sz="2400" dirty="0"/>
              <a:t>}))</a:t>
            </a:r>
            <a:endParaRPr sz="2400" dirty="0"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dirty="0"/>
          </a:p>
        </p:txBody>
      </p:sp>
      <p:pic>
        <p:nvPicPr>
          <p:cNvPr id="425" name="Google Shape;42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84295" y="5545873"/>
            <a:ext cx="8266400" cy="1312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CONFIGURANDO O REQ.BODY</a:t>
            </a:r>
            <a:endParaRPr dirty="0"/>
          </a:p>
        </p:txBody>
      </p:sp>
      <p:sp>
        <p:nvSpPr>
          <p:cNvPr id="432" name="Google Shape;432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/>
              <a:t>Vamos adicionar uma rota para exibir o que iremos digitar no nosso &lt;form&gt; digitando o código abaixo</a:t>
            </a:r>
            <a:endParaRPr sz="2400"/>
          </a:p>
        </p:txBody>
      </p:sp>
      <p:pic>
        <p:nvPicPr>
          <p:cNvPr id="433" name="Google Shape;43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1684" y="3950326"/>
            <a:ext cx="6808632" cy="1146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TESTANDO NOVAMENTE O NOSSO POST COM O </a:t>
            </a:r>
            <a:r>
              <a:rPr lang="pt-BR" b="1" dirty="0"/>
              <a:t>EXPRESS.URLENCODED</a:t>
            </a:r>
            <a:endParaRPr dirty="0"/>
          </a:p>
        </p:txBody>
      </p:sp>
      <p:sp>
        <p:nvSpPr>
          <p:cNvPr id="440" name="Google Shape;440;p45"/>
          <p:cNvSpPr txBox="1">
            <a:spLocks noGrp="1"/>
          </p:cNvSpPr>
          <p:nvPr>
            <p:ph idx="1"/>
          </p:nvPr>
        </p:nvSpPr>
        <p:spPr>
          <a:xfrm>
            <a:off x="-32793" y="2344981"/>
            <a:ext cx="9905999" cy="397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Preencha novamente e dê um </a:t>
            </a:r>
            <a:r>
              <a:rPr lang="pt-BR" sz="2400" dirty="0" err="1"/>
              <a:t>submit</a:t>
            </a:r>
            <a:r>
              <a:rPr lang="pt-BR" sz="2400" dirty="0"/>
              <a:t> e visualize o seu terminal</a:t>
            </a:r>
            <a:endParaRPr sz="2400" dirty="0"/>
          </a:p>
        </p:txBody>
      </p:sp>
      <p:pic>
        <p:nvPicPr>
          <p:cNvPr id="441" name="Google Shape;44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219" y="2991644"/>
            <a:ext cx="45339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2119" y="2891570"/>
            <a:ext cx="72771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5169" y="5547519"/>
            <a:ext cx="634365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ADICIONANDO OS DADOS NO BANCO MONGODB</a:t>
            </a:r>
            <a:endParaRPr dirty="0"/>
          </a:p>
        </p:txBody>
      </p:sp>
      <p:sp>
        <p:nvSpPr>
          <p:cNvPr id="450" name="Google Shape;450;p46"/>
          <p:cNvSpPr txBox="1">
            <a:spLocks noGrp="1"/>
          </p:cNvSpPr>
          <p:nvPr>
            <p:ph idx="1"/>
          </p:nvPr>
        </p:nvSpPr>
        <p:spPr>
          <a:xfrm>
            <a:off x="344557" y="2376180"/>
            <a:ext cx="10464315" cy="377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b="1" dirty="0"/>
              <a:t>Instalando o </a:t>
            </a:r>
            <a:r>
              <a:rPr lang="pt-BR" sz="2400" b="1" dirty="0" err="1"/>
              <a:t>mongodb</a:t>
            </a:r>
            <a:endParaRPr sz="2400" b="1"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pt-BR" sz="2400" b="1" dirty="0" err="1"/>
              <a:t>npm</a:t>
            </a:r>
            <a:r>
              <a:rPr lang="pt-BR" sz="2400" b="1" dirty="0"/>
              <a:t> </a:t>
            </a:r>
            <a:r>
              <a:rPr lang="pt-BR" sz="2400" b="1" dirty="0" err="1"/>
              <a:t>install</a:t>
            </a:r>
            <a:r>
              <a:rPr lang="pt-BR" sz="2400" b="1" dirty="0"/>
              <a:t> </a:t>
            </a:r>
            <a:r>
              <a:rPr lang="pt-BR" sz="2400" b="1" dirty="0" err="1"/>
              <a:t>mongodb-legacy</a:t>
            </a:r>
            <a:endParaRPr lang="pt-BR" sz="2400" b="1" dirty="0"/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2500"/>
              <a:buFont typeface="Wingdings 3" charset="2"/>
              <a:buChar char="•"/>
            </a:pPr>
            <a:r>
              <a:rPr lang="pt-BR" sz="2400" b="1" dirty="0" err="1"/>
              <a:t>npm</a:t>
            </a:r>
            <a:r>
              <a:rPr lang="pt-BR" sz="2400" b="1" dirty="0"/>
              <a:t> </a:t>
            </a:r>
            <a:r>
              <a:rPr lang="pt-BR" sz="2400" b="1" dirty="0" err="1"/>
              <a:t>install</a:t>
            </a:r>
            <a:r>
              <a:rPr lang="pt-BR" sz="2400" b="1" dirty="0"/>
              <a:t> </a:t>
            </a:r>
            <a:r>
              <a:rPr lang="pt-BR" sz="2400" b="1" dirty="0" err="1"/>
              <a:t>mongodb</a:t>
            </a:r>
            <a:endParaRPr lang="pt-BR" sz="2400" b="1"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endParaRPr sz="24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212634-E2E3-81E5-ED88-AAF1349FE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1" y="3815799"/>
            <a:ext cx="7581900" cy="25717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7F4A83B-CFD1-7C4E-F4FC-63B924DD64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836"/>
          <a:stretch/>
        </p:blipFill>
        <p:spPr>
          <a:xfrm>
            <a:off x="6096000" y="3152775"/>
            <a:ext cx="6097589" cy="37052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CD65C-86E6-C8D3-5E2C-3AA5FB666D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Adicionando e rodando o banco </a:t>
            </a:r>
            <a:r>
              <a:rPr lang="pt-BR" dirty="0" err="1"/>
              <a:t>mongodb</a:t>
            </a:r>
            <a:r>
              <a:rPr lang="pt-BR" dirty="0"/>
              <a:t> </a:t>
            </a:r>
            <a:r>
              <a:rPr lang="pt-BR" dirty="0" err="1"/>
              <a:t>localhost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B9A783-D7E9-55AB-9B6E-BF6A19B0EA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Na nossa máquina</a:t>
            </a:r>
          </a:p>
        </p:txBody>
      </p:sp>
    </p:spTree>
    <p:extLst>
      <p:ext uri="{BB962C8B-B14F-4D97-AF65-F5344CB8AC3E}">
        <p14:creationId xmlns:p14="http://schemas.microsoft.com/office/powerpoint/2010/main" val="2768741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CRIANDO UM NOVO PROJETO</a:t>
            </a:r>
            <a:endParaRPr dirty="0"/>
          </a:p>
        </p:txBody>
      </p:sp>
      <p:sp>
        <p:nvSpPr>
          <p:cNvPr id="252" name="Google Shape;252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dirty="0" err="1"/>
              <a:t>mkdir</a:t>
            </a:r>
            <a:r>
              <a:rPr lang="pt-BR" dirty="0"/>
              <a:t> </a:t>
            </a:r>
            <a:r>
              <a:rPr lang="pt-BR" dirty="0" err="1"/>
              <a:t>projetoBD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dirty="0" err="1"/>
              <a:t>cd</a:t>
            </a:r>
            <a:r>
              <a:rPr lang="pt-BR" dirty="0"/>
              <a:t> </a:t>
            </a:r>
            <a:r>
              <a:rPr lang="pt-BR" dirty="0" err="1"/>
              <a:t>projetoBD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dirty="0" err="1"/>
              <a:t>touch</a:t>
            </a:r>
            <a:r>
              <a:rPr lang="pt-BR" dirty="0"/>
              <a:t> server.js (</a:t>
            </a:r>
            <a:r>
              <a:rPr lang="pt-BR" dirty="0" err="1"/>
              <a:t>gitbash</a:t>
            </a:r>
            <a:r>
              <a:rPr lang="pt-BR" dirty="0"/>
              <a:t>)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dirty="0"/>
              <a:t>NUL&gt; server.js (prompt)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init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dirty="0"/>
          </a:p>
        </p:txBody>
      </p:sp>
      <p:pic>
        <p:nvPicPr>
          <p:cNvPr id="253" name="Google Shape;25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2285" y="2249487"/>
            <a:ext cx="70008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4789" y="5363737"/>
            <a:ext cx="8717212" cy="4274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21"/>
          <p:cNvCxnSpPr/>
          <p:nvPr/>
        </p:nvCxnSpPr>
        <p:spPr>
          <a:xfrm>
            <a:off x="2653990" y="4371278"/>
            <a:ext cx="925551" cy="87858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MONGODB LOCALHOST (ACESSANDO MONGODB POR MEIO DA NOSSA MÁQUINA)</a:t>
            </a:r>
            <a:endParaRPr dirty="0"/>
          </a:p>
        </p:txBody>
      </p:sp>
      <p:pic>
        <p:nvPicPr>
          <p:cNvPr id="460" name="Google Shape;460;p47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2225674" y="3742712"/>
            <a:ext cx="8824913" cy="3115288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7"/>
          <p:cNvSpPr txBox="1"/>
          <p:nvPr/>
        </p:nvSpPr>
        <p:spPr>
          <a:xfrm>
            <a:off x="1141413" y="2364059"/>
            <a:ext cx="10828914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ea typeface="Twentieth Century"/>
                <a:cs typeface="Twentieth Century"/>
                <a:sym typeface="Twentieth Century"/>
              </a:rPr>
              <a:t>Precisamos instalar o </a:t>
            </a:r>
            <a:r>
              <a:rPr lang="pt-BR" sz="2400" b="0" i="0" u="none" strike="noStrike" cap="none" dirty="0" err="1">
                <a:ea typeface="Twentieth Century"/>
                <a:cs typeface="Twentieth Century"/>
                <a:sym typeface="Twentieth Century"/>
              </a:rPr>
              <a:t>MongoDB</a:t>
            </a:r>
            <a:r>
              <a:rPr lang="pt-BR" sz="2400" b="0" i="0" u="none" strike="noStrike" cap="none" dirty="0">
                <a:ea typeface="Twentieth Century"/>
                <a:cs typeface="Twentieth Century"/>
                <a:sym typeface="Twentieth Century"/>
              </a:rPr>
              <a:t> Community Server na nossa máquina baixando (Download) do </a:t>
            </a:r>
            <a:r>
              <a:rPr lang="pt-BR" sz="2400" b="0" i="0" u="none" strike="noStrike" cap="none" dirty="0" err="1">
                <a:ea typeface="Twentieth Century"/>
                <a:cs typeface="Twentieth Century"/>
                <a:sym typeface="Twentieth Century"/>
              </a:rPr>
              <a:t>msi</a:t>
            </a:r>
            <a:r>
              <a:rPr lang="pt-BR" sz="2400" b="0" i="0" u="none" strike="noStrike" cap="none" dirty="0">
                <a:ea typeface="Twentieth Century"/>
                <a:cs typeface="Twentieth Century"/>
                <a:sym typeface="Twentieth Century"/>
              </a:rPr>
              <a:t> no link: </a:t>
            </a:r>
            <a:r>
              <a:rPr lang="pt-BR" sz="2400" b="0" i="0" u="sng" strike="noStrike" cap="none" dirty="0">
                <a:ea typeface="Twentieth Century"/>
                <a:cs typeface="Twentieth Century"/>
                <a:sym typeface="Twentieth Centur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https://www.mongodb.com/try/download/community</a:t>
            </a:r>
            <a:r>
              <a:rPr lang="pt-BR" sz="2400" b="0" i="0" u="none" strike="noStrike" cap="none" dirty="0">
                <a:ea typeface="Twentieth Century"/>
                <a:cs typeface="Twentieth Century"/>
                <a:sym typeface="Twentieth Century"/>
              </a:rPr>
              <a:t> conforme tela abaixo</a:t>
            </a:r>
            <a:endParaRPr sz="2400" dirty="0"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8"/>
          <p:cNvSpPr txBox="1"/>
          <p:nvPr/>
        </p:nvSpPr>
        <p:spPr>
          <a:xfrm>
            <a:off x="1091536" y="834517"/>
            <a:ext cx="1082891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Após baixar o arquivo clique nele(</a:t>
            </a:r>
            <a:r>
              <a:rPr lang="pt-BR" sz="3600" dirty="0" err="1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mongodb-so-version</a:t>
            </a:r>
            <a:r>
              <a:rPr lang="pt-BR" sz="3600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) e instale:</a:t>
            </a:r>
            <a:endParaRPr sz="3600" dirty="0">
              <a:solidFill>
                <a:schemeClr val="lt1"/>
              </a:solidFill>
              <a:latin typeface="+mj-lt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67" name="Google Shape;46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6656" y="3161281"/>
            <a:ext cx="505777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/>
          <p:nvPr/>
        </p:nvSpPr>
        <p:spPr>
          <a:xfrm>
            <a:off x="755374" y="681644"/>
            <a:ext cx="10907382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Clique em “Next”. </a:t>
            </a:r>
            <a:endParaRPr sz="3200" dirty="0">
              <a:latin typeface="+mj-l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Depois aceite os termos e clique em Next novamente.</a:t>
            </a:r>
            <a:endParaRPr sz="3200" dirty="0">
              <a:solidFill>
                <a:schemeClr val="lt1"/>
              </a:solidFill>
              <a:latin typeface="+mj-lt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74" name="Google Shape;47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1536" y="2268681"/>
            <a:ext cx="4924631" cy="39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8769" y="2268681"/>
            <a:ext cx="5003987" cy="3945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0"/>
          <p:cNvSpPr txBox="1"/>
          <p:nvPr/>
        </p:nvSpPr>
        <p:spPr>
          <a:xfrm>
            <a:off x="1091536" y="834517"/>
            <a:ext cx="1057122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Clique em “Complete” e em seguida “Next”. 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Depois marque “</a:t>
            </a:r>
            <a:r>
              <a:rPr lang="pt-BR" sz="3600" dirty="0" err="1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Install</a:t>
            </a:r>
            <a:r>
              <a:rPr lang="pt-BR" sz="3600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 </a:t>
            </a:r>
            <a:r>
              <a:rPr lang="pt-BR" sz="3600" dirty="0" err="1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MongoD</a:t>
            </a:r>
            <a:r>
              <a:rPr lang="pt-BR" sz="3600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 as a Service” e “Next”.</a:t>
            </a:r>
            <a:endParaRPr sz="3600" dirty="0">
              <a:solidFill>
                <a:schemeClr val="lt1"/>
              </a:solidFill>
              <a:latin typeface="+mj-lt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82" name="Google Shape;48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738" y="2268681"/>
            <a:ext cx="5352120" cy="420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2715" y="2268681"/>
            <a:ext cx="5372331" cy="4225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"/>
          <p:cNvSpPr txBox="1"/>
          <p:nvPr/>
        </p:nvSpPr>
        <p:spPr>
          <a:xfrm>
            <a:off x="781879" y="821635"/>
            <a:ext cx="1103050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Clique em “Next” para instalar o </a:t>
            </a:r>
            <a:r>
              <a:rPr lang="pt-BR" sz="2800" dirty="0" err="1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MongoDB</a:t>
            </a:r>
            <a:r>
              <a:rPr lang="pt-BR" sz="2800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 </a:t>
            </a:r>
            <a:r>
              <a:rPr lang="pt-BR" sz="2800" dirty="0" err="1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Compass</a:t>
            </a:r>
            <a:r>
              <a:rPr lang="pt-BR" sz="2800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.</a:t>
            </a:r>
            <a:endParaRPr sz="2800" dirty="0">
              <a:solidFill>
                <a:schemeClr val="lt1"/>
              </a:solidFill>
              <a:latin typeface="+mj-lt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Clique em “</a:t>
            </a:r>
            <a:r>
              <a:rPr lang="pt-BR" sz="3200" dirty="0" err="1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Install</a:t>
            </a:r>
            <a:r>
              <a:rPr lang="pt-BR" sz="2800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” e aguarde a finalização da instalação.</a:t>
            </a:r>
            <a:endParaRPr sz="2800" dirty="0">
              <a:solidFill>
                <a:schemeClr val="lt1"/>
              </a:solidFill>
              <a:latin typeface="+mj-lt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90" name="Google Shape;49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008" y="2202364"/>
            <a:ext cx="5421634" cy="4123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3452" y="2202254"/>
            <a:ext cx="5309304" cy="4123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2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940702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b="1" dirty="0"/>
              <a:t>ACESSANDO O MONGODB EM NOSSA MÁQUINA</a:t>
            </a:r>
            <a:endParaRPr b="1" dirty="0"/>
          </a:p>
        </p:txBody>
      </p:sp>
      <p:sp>
        <p:nvSpPr>
          <p:cNvPr id="498" name="Google Shape;498;p52"/>
          <p:cNvSpPr txBox="1"/>
          <p:nvPr/>
        </p:nvSpPr>
        <p:spPr>
          <a:xfrm>
            <a:off x="681543" y="2298044"/>
            <a:ext cx="10828914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ea typeface="Twentieth Century"/>
                <a:cs typeface="Twentieth Century"/>
                <a:sym typeface="Twentieth Century"/>
              </a:rPr>
              <a:t>Clique no arquivo “</a:t>
            </a:r>
            <a:r>
              <a:rPr lang="pt-BR" sz="2800" dirty="0" err="1">
                <a:ea typeface="Twentieth Century"/>
                <a:cs typeface="Twentieth Century"/>
                <a:sym typeface="Twentieth Century"/>
              </a:rPr>
              <a:t>mongod</a:t>
            </a:r>
            <a:r>
              <a:rPr lang="pt-BR" sz="2800" dirty="0">
                <a:ea typeface="Twentieth Century"/>
                <a:cs typeface="Twentieth Century"/>
                <a:sym typeface="Twentieth Century"/>
              </a:rPr>
              <a:t>” para executar o serviço do </a:t>
            </a:r>
            <a:r>
              <a:rPr lang="pt-BR" sz="2800" dirty="0" err="1">
                <a:ea typeface="Twentieth Century"/>
                <a:cs typeface="Twentieth Century"/>
                <a:sym typeface="Twentieth Century"/>
              </a:rPr>
              <a:t>MongoDB</a:t>
            </a:r>
            <a:r>
              <a:rPr lang="pt-BR" sz="2800" dirty="0">
                <a:ea typeface="Twentieth Century"/>
                <a:cs typeface="Twentieth Century"/>
                <a:sym typeface="Twentieth Century"/>
              </a:rPr>
              <a:t> por meio do “Explorer” e depois clicando em “C:” &gt;Arquivos de Programas&gt; </a:t>
            </a:r>
            <a:r>
              <a:rPr lang="pt-BR" sz="2800" dirty="0" err="1">
                <a:ea typeface="Twentieth Century"/>
                <a:cs typeface="Twentieth Century"/>
                <a:sym typeface="Twentieth Century"/>
              </a:rPr>
              <a:t>MongoDB</a:t>
            </a:r>
            <a:r>
              <a:rPr lang="pt-BR" sz="2800" dirty="0">
                <a:ea typeface="Twentieth Century"/>
                <a:cs typeface="Twentieth Century"/>
                <a:sym typeface="Twentieth Century"/>
              </a:rPr>
              <a:t> &gt; Server &gt; 5.0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ea typeface="Twentieth Century"/>
                <a:cs typeface="Twentieth Century"/>
                <a:sym typeface="Twentieth Century"/>
              </a:rPr>
              <a:t>Ex.: C:\Program Files\</a:t>
            </a:r>
            <a:r>
              <a:rPr lang="pt-BR" sz="2800" dirty="0" err="1">
                <a:ea typeface="Twentieth Century"/>
                <a:cs typeface="Twentieth Century"/>
                <a:sym typeface="Twentieth Century"/>
              </a:rPr>
              <a:t>MongoDB</a:t>
            </a:r>
            <a:r>
              <a:rPr lang="pt-BR" sz="2800" dirty="0">
                <a:ea typeface="Twentieth Century"/>
                <a:cs typeface="Twentieth Century"/>
                <a:sym typeface="Twentieth Century"/>
              </a:rPr>
              <a:t>\Server\5.0\bin</a:t>
            </a:r>
            <a:endParaRPr sz="2800" dirty="0"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99" name="Google Shape;49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7120" y="4405412"/>
            <a:ext cx="563880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3"/>
          <p:cNvSpPr txBox="1"/>
          <p:nvPr/>
        </p:nvSpPr>
        <p:spPr>
          <a:xfrm>
            <a:off x="839585" y="834517"/>
            <a:ext cx="1097279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Abra o Mongo </a:t>
            </a:r>
            <a:r>
              <a:rPr lang="pt-BR" sz="3600" b="1" dirty="0" err="1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Compass</a:t>
            </a:r>
            <a:r>
              <a:rPr lang="pt-BR" sz="3600" b="1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 por meio do menu Iniciar</a:t>
            </a:r>
            <a:endParaRPr sz="3600" b="1" dirty="0">
              <a:solidFill>
                <a:schemeClr val="lt1"/>
              </a:solidFill>
              <a:latin typeface="+mj-lt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06" name="Google Shape;506;p53"/>
          <p:cNvPicPr preferRelativeResize="0"/>
          <p:nvPr/>
        </p:nvPicPr>
        <p:blipFill rotWithShape="1">
          <a:blip r:embed="rId3">
            <a:alphaModFix/>
          </a:blip>
          <a:srcRect t="42901" r="91409"/>
          <a:stretch/>
        </p:blipFill>
        <p:spPr>
          <a:xfrm>
            <a:off x="4397433" y="2128057"/>
            <a:ext cx="2394066" cy="450839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3"/>
          <p:cNvSpPr/>
          <p:nvPr/>
        </p:nvSpPr>
        <p:spPr>
          <a:xfrm>
            <a:off x="4530436" y="3931920"/>
            <a:ext cx="2327564" cy="35744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8" name="Google Shape;508;p53"/>
          <p:cNvSpPr/>
          <p:nvPr/>
        </p:nvSpPr>
        <p:spPr>
          <a:xfrm>
            <a:off x="2302626" y="3682537"/>
            <a:ext cx="2161309" cy="856211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1601" y="1430972"/>
            <a:ext cx="6281681" cy="470267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4"/>
          <p:cNvSpPr txBox="1"/>
          <p:nvPr/>
        </p:nvSpPr>
        <p:spPr>
          <a:xfrm>
            <a:off x="839585" y="834517"/>
            <a:ext cx="109727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Clique em “Connect”</a:t>
            </a:r>
            <a:endParaRPr b="1" dirty="0">
              <a:latin typeface="+mj-lt"/>
            </a:endParaRPr>
          </a:p>
        </p:txBody>
      </p:sp>
      <p:sp>
        <p:nvSpPr>
          <p:cNvPr id="516" name="Google Shape;516;p54"/>
          <p:cNvSpPr/>
          <p:nvPr/>
        </p:nvSpPr>
        <p:spPr>
          <a:xfrm>
            <a:off x="9277003" y="3271079"/>
            <a:ext cx="689957" cy="49458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17" name="Google Shape;517;p54"/>
          <p:cNvSpPr/>
          <p:nvPr/>
        </p:nvSpPr>
        <p:spPr>
          <a:xfrm>
            <a:off x="10041773" y="2948950"/>
            <a:ext cx="1770611" cy="1138844"/>
          </a:xfrm>
          <a:prstGeom prst="lef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953" y="1480848"/>
            <a:ext cx="11130742" cy="496626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5"/>
          <p:cNvSpPr txBox="1"/>
          <p:nvPr/>
        </p:nvSpPr>
        <p:spPr>
          <a:xfrm>
            <a:off x="839585" y="834517"/>
            <a:ext cx="109727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Note que a conexão é “localhost:27010”</a:t>
            </a:r>
            <a:endParaRPr b="1" dirty="0">
              <a:latin typeface="+mj-lt"/>
            </a:endParaRPr>
          </a:p>
        </p:txBody>
      </p:sp>
      <p:sp>
        <p:nvSpPr>
          <p:cNvPr id="525" name="Google Shape;525;p55"/>
          <p:cNvSpPr/>
          <p:nvPr/>
        </p:nvSpPr>
        <p:spPr>
          <a:xfrm>
            <a:off x="773083" y="3023786"/>
            <a:ext cx="1413164" cy="49458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6" name="Google Shape;526;p55"/>
          <p:cNvSpPr/>
          <p:nvPr/>
        </p:nvSpPr>
        <p:spPr>
          <a:xfrm>
            <a:off x="0" y="2917767"/>
            <a:ext cx="773083" cy="75645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CD65C-86E6-C8D3-5E2C-3AA5FB666D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Adicionando e rodando o banco </a:t>
            </a:r>
            <a:r>
              <a:rPr lang="pt-BR" dirty="0" err="1"/>
              <a:t>mongodb</a:t>
            </a:r>
            <a:r>
              <a:rPr lang="pt-BR" dirty="0"/>
              <a:t> na </a:t>
            </a:r>
            <a:r>
              <a:rPr lang="pt-BR" b="1" dirty="0"/>
              <a:t>CLOUD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B9A783-D7E9-55AB-9B6E-BF6A19B0EA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Online </a:t>
            </a:r>
          </a:p>
        </p:txBody>
      </p:sp>
    </p:spTree>
    <p:extLst>
      <p:ext uri="{BB962C8B-B14F-4D97-AF65-F5344CB8AC3E}">
        <p14:creationId xmlns:p14="http://schemas.microsoft.com/office/powerpoint/2010/main" val="200089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NPM INIT</a:t>
            </a:r>
            <a:endParaRPr dirty="0"/>
          </a:p>
        </p:txBody>
      </p:sp>
      <p:pic>
        <p:nvPicPr>
          <p:cNvPr id="261" name="Google Shape;26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7479" y="0"/>
            <a:ext cx="86945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6"/>
          <p:cNvSpPr txBox="1">
            <a:spLocks noGrp="1"/>
          </p:cNvSpPr>
          <p:nvPr>
            <p:ph type="title"/>
          </p:nvPr>
        </p:nvSpPr>
        <p:spPr>
          <a:xfrm>
            <a:off x="1249479" y="144692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CRIANDO UM BANCO PELO CLOUD</a:t>
            </a:r>
            <a:endParaRPr dirty="0"/>
          </a:p>
        </p:txBody>
      </p:sp>
      <p:sp>
        <p:nvSpPr>
          <p:cNvPr id="533" name="Google Shape;533;p56"/>
          <p:cNvSpPr txBox="1"/>
          <p:nvPr/>
        </p:nvSpPr>
        <p:spPr>
          <a:xfrm>
            <a:off x="1036523" y="1480636"/>
            <a:ext cx="10720849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Precisamos criar um conta no Atlas clicando n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u="sng" dirty="0">
                <a:latin typeface="+mj-lt"/>
                <a:ea typeface="Twentieth Century"/>
                <a:cs typeface="Twentieth Century"/>
                <a:sym typeface="Twentieth Centur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https://www.mongodb.com/atlas/database</a:t>
            </a:r>
            <a:r>
              <a:rPr lang="pt-BR" sz="3600" dirty="0">
                <a:latin typeface="+mj-lt"/>
                <a:ea typeface="Twentieth Century"/>
                <a:cs typeface="Twentieth Century"/>
                <a:sym typeface="Twentieth Century"/>
              </a:rPr>
              <a:t> 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Clique em “</a:t>
            </a:r>
            <a:r>
              <a:rPr lang="pt-BR" sz="3600" dirty="0" err="1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Try</a:t>
            </a:r>
            <a:r>
              <a:rPr lang="pt-BR" sz="3600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 </a:t>
            </a:r>
            <a:r>
              <a:rPr lang="pt-BR" sz="3600" dirty="0" err="1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Free</a:t>
            </a:r>
            <a:r>
              <a:rPr lang="pt-BR" sz="3600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”</a:t>
            </a:r>
            <a:endParaRPr sz="3600" dirty="0">
              <a:solidFill>
                <a:schemeClr val="lt1"/>
              </a:solidFill>
              <a:latin typeface="+mj-lt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34" name="Google Shape;534;p56"/>
          <p:cNvPicPr preferRelativeResize="0"/>
          <p:nvPr/>
        </p:nvPicPr>
        <p:blipFill rotWithShape="1">
          <a:blip r:embed="rId4">
            <a:alphaModFix/>
          </a:blip>
          <a:srcRect t="3695" b="14929"/>
          <a:stretch/>
        </p:blipFill>
        <p:spPr>
          <a:xfrm>
            <a:off x="1489059" y="3092335"/>
            <a:ext cx="9210705" cy="3765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7"/>
          <p:cNvSpPr txBox="1"/>
          <p:nvPr/>
        </p:nvSpPr>
        <p:spPr>
          <a:xfrm>
            <a:off x="1158038" y="526947"/>
            <a:ext cx="1072084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Crie a conta por meio do Google ou preencha os campos e clique em “Create account”</a:t>
            </a:r>
            <a:endParaRPr sz="36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41" name="Google Shape;54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3565" y="1727276"/>
            <a:ext cx="8442035" cy="5077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5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4540" y="2835232"/>
            <a:ext cx="5079872" cy="354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9409" y="3107510"/>
            <a:ext cx="5576922" cy="3269434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8"/>
          <p:cNvSpPr txBox="1"/>
          <p:nvPr/>
        </p:nvSpPr>
        <p:spPr>
          <a:xfrm>
            <a:off x="1158038" y="526947"/>
            <a:ext cx="1072084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Clique na opção “New Project” após clicar na seta.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Nomeie o projeto com “ProjetoDB” e clique em “Next”</a:t>
            </a:r>
            <a:endParaRPr sz="36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9" name="Google Shape;549;p58"/>
          <p:cNvSpPr/>
          <p:nvPr/>
        </p:nvSpPr>
        <p:spPr>
          <a:xfrm>
            <a:off x="2344189" y="4987636"/>
            <a:ext cx="1064029" cy="40732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50" name="Google Shape;550;p58"/>
          <p:cNvSpPr/>
          <p:nvPr/>
        </p:nvSpPr>
        <p:spPr>
          <a:xfrm>
            <a:off x="3408218" y="4962698"/>
            <a:ext cx="1092339" cy="432262"/>
          </a:xfrm>
          <a:prstGeom prst="leftArrow">
            <a:avLst>
              <a:gd name="adj1" fmla="val 50000"/>
              <a:gd name="adj2" fmla="val 50000"/>
            </a:avLst>
          </a:prstGeom>
          <a:noFill/>
          <a:ln w="15875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51" name="Google Shape;551;p58"/>
          <p:cNvSpPr/>
          <p:nvPr/>
        </p:nvSpPr>
        <p:spPr>
          <a:xfrm>
            <a:off x="1158038" y="3857105"/>
            <a:ext cx="1718165" cy="39901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52" name="Google Shape;552;p58"/>
          <p:cNvSpPr/>
          <p:nvPr/>
        </p:nvSpPr>
        <p:spPr>
          <a:xfrm>
            <a:off x="216131" y="3665912"/>
            <a:ext cx="941907" cy="781396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53" name="Google Shape;553;p58"/>
          <p:cNvSpPr/>
          <p:nvPr/>
        </p:nvSpPr>
        <p:spPr>
          <a:xfrm>
            <a:off x="7589520" y="5062450"/>
            <a:ext cx="1180407" cy="46551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54" name="Google Shape;554;p58"/>
          <p:cNvSpPr/>
          <p:nvPr/>
        </p:nvSpPr>
        <p:spPr>
          <a:xfrm>
            <a:off x="6746961" y="4987636"/>
            <a:ext cx="822960" cy="581891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55" name="Google Shape;555;p58"/>
          <p:cNvSpPr/>
          <p:nvPr/>
        </p:nvSpPr>
        <p:spPr>
          <a:xfrm>
            <a:off x="11222182" y="5352289"/>
            <a:ext cx="465513" cy="52008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56" name="Google Shape;556;p58"/>
          <p:cNvSpPr/>
          <p:nvPr/>
        </p:nvSpPr>
        <p:spPr>
          <a:xfrm>
            <a:off x="11147367" y="5872376"/>
            <a:ext cx="615142" cy="706582"/>
          </a:xfrm>
          <a:prstGeom prst="up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9"/>
          <p:cNvSpPr txBox="1">
            <a:spLocks noGrp="1"/>
          </p:cNvSpPr>
          <p:nvPr>
            <p:ph idx="1"/>
          </p:nvPr>
        </p:nvSpPr>
        <p:spPr>
          <a:xfrm>
            <a:off x="1141412" y="914400"/>
            <a:ext cx="9905999" cy="487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Vai clicando “Next”</a:t>
            </a:r>
            <a:endParaRPr sz="2400" b="1"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Depois “</a:t>
            </a:r>
            <a:r>
              <a:rPr lang="pt-BR" sz="2400" b="1" dirty="0" err="1">
                <a:solidFill>
                  <a:schemeClr val="bg1"/>
                </a:solidFill>
              </a:rPr>
              <a:t>Create</a:t>
            </a:r>
            <a:r>
              <a:rPr lang="pt-BR" sz="2400" b="1" dirty="0">
                <a:solidFill>
                  <a:schemeClr val="bg1"/>
                </a:solidFill>
              </a:rPr>
              <a:t> Project”</a:t>
            </a:r>
            <a:endParaRPr sz="2400" b="1" dirty="0">
              <a:solidFill>
                <a:schemeClr val="bg1"/>
              </a:solidFill>
            </a:endParaRPr>
          </a:p>
        </p:txBody>
      </p:sp>
      <p:pic>
        <p:nvPicPr>
          <p:cNvPr id="562" name="Google Shape;562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756" y="2265315"/>
            <a:ext cx="7002464" cy="4371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82100" y="2265315"/>
            <a:ext cx="300990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60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60088" y="2154383"/>
            <a:ext cx="8497229" cy="432866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0"/>
          <p:cNvSpPr txBox="1"/>
          <p:nvPr/>
        </p:nvSpPr>
        <p:spPr>
          <a:xfrm>
            <a:off x="1158038" y="526947"/>
            <a:ext cx="1072084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Clique no botão “Build a </a:t>
            </a:r>
            <a:r>
              <a:rPr lang="pt-BR" sz="3600" b="1" dirty="0" err="1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Database</a:t>
            </a:r>
            <a:r>
              <a:rPr lang="pt-BR" sz="3600" b="1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” após ter sido criado o “</a:t>
            </a:r>
            <a:r>
              <a:rPr lang="pt-BR" sz="3600" b="1" dirty="0" err="1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ProjetoDB</a:t>
            </a:r>
            <a:r>
              <a:rPr lang="pt-BR" sz="3600" b="1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”</a:t>
            </a:r>
            <a:endParaRPr sz="3600" b="1" dirty="0">
              <a:solidFill>
                <a:schemeClr val="lt1"/>
              </a:solidFill>
              <a:latin typeface="+mj-lt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0" name="Google Shape;570;p60"/>
          <p:cNvSpPr/>
          <p:nvPr/>
        </p:nvSpPr>
        <p:spPr>
          <a:xfrm>
            <a:off x="6874625" y="5037513"/>
            <a:ext cx="1172095" cy="44888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1" name="Google Shape;571;p60"/>
          <p:cNvSpPr/>
          <p:nvPr/>
        </p:nvSpPr>
        <p:spPr>
          <a:xfrm>
            <a:off x="-53322" y="2367742"/>
            <a:ext cx="1313410" cy="57357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2" name="Google Shape;572;p60"/>
          <p:cNvSpPr/>
          <p:nvPr/>
        </p:nvSpPr>
        <p:spPr>
          <a:xfrm>
            <a:off x="1317364" y="2430088"/>
            <a:ext cx="1172095" cy="44888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3" name="Google Shape;573;p60"/>
          <p:cNvSpPr/>
          <p:nvPr/>
        </p:nvSpPr>
        <p:spPr>
          <a:xfrm>
            <a:off x="5508702" y="4975167"/>
            <a:ext cx="1313410" cy="57357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1"/>
          <p:cNvSpPr txBox="1">
            <a:spLocks noGrp="1"/>
          </p:cNvSpPr>
          <p:nvPr>
            <p:ph idx="1"/>
          </p:nvPr>
        </p:nvSpPr>
        <p:spPr>
          <a:xfrm>
            <a:off x="1141412" y="936702"/>
            <a:ext cx="9905999" cy="485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Selecione a opção “FREE” clicando no botão “</a:t>
            </a:r>
            <a:r>
              <a:rPr lang="pt-BR" sz="2400" dirty="0" err="1">
                <a:solidFill>
                  <a:schemeClr val="bg1"/>
                </a:solidFill>
              </a:rPr>
              <a:t>Create</a:t>
            </a:r>
            <a:r>
              <a:rPr lang="pt-BR" sz="2400" dirty="0">
                <a:solidFill>
                  <a:schemeClr val="bg1"/>
                </a:solidFill>
              </a:rPr>
              <a:t>”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579" name="Google Shape;57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8956" y="1481350"/>
            <a:ext cx="6378012" cy="519822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1"/>
          <p:cNvSpPr/>
          <p:nvPr/>
        </p:nvSpPr>
        <p:spPr>
          <a:xfrm>
            <a:off x="6891251" y="5145578"/>
            <a:ext cx="1554480" cy="56526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81" name="Google Shape;581;p61"/>
          <p:cNvSpPr/>
          <p:nvPr/>
        </p:nvSpPr>
        <p:spPr>
          <a:xfrm>
            <a:off x="8445731" y="4941916"/>
            <a:ext cx="1271847" cy="972589"/>
          </a:xfrm>
          <a:prstGeom prst="lef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2"/>
          <p:cNvSpPr txBox="1">
            <a:spLocks noGrp="1"/>
          </p:cNvSpPr>
          <p:nvPr>
            <p:ph idx="1"/>
          </p:nvPr>
        </p:nvSpPr>
        <p:spPr>
          <a:xfrm>
            <a:off x="1141412" y="669074"/>
            <a:ext cx="9905999" cy="51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Selecione “</a:t>
            </a:r>
            <a:r>
              <a:rPr lang="pt-BR" sz="2800" dirty="0" err="1">
                <a:solidFill>
                  <a:schemeClr val="bg1"/>
                </a:solidFill>
              </a:rPr>
              <a:t>Shared</a:t>
            </a:r>
            <a:r>
              <a:rPr lang="pt-BR" sz="2800" dirty="0">
                <a:solidFill>
                  <a:schemeClr val="bg1"/>
                </a:solidFill>
              </a:rPr>
              <a:t>” e depois clique no botão “</a:t>
            </a:r>
            <a:r>
              <a:rPr lang="pt-BR" sz="2800" dirty="0" err="1">
                <a:solidFill>
                  <a:schemeClr val="bg1"/>
                </a:solidFill>
              </a:rPr>
              <a:t>Create</a:t>
            </a:r>
            <a:r>
              <a:rPr lang="pt-BR" sz="2800" dirty="0">
                <a:solidFill>
                  <a:schemeClr val="bg1"/>
                </a:solidFill>
              </a:rPr>
              <a:t> Cluster” e aguarde</a:t>
            </a:r>
            <a:endParaRPr sz="2800" dirty="0">
              <a:solidFill>
                <a:schemeClr val="bg1"/>
              </a:solidFill>
            </a:endParaRPr>
          </a:p>
        </p:txBody>
      </p:sp>
      <p:pic>
        <p:nvPicPr>
          <p:cNvPr id="588" name="Google Shape;58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746" y="1257423"/>
            <a:ext cx="5644665" cy="537613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2"/>
          <p:cNvSpPr/>
          <p:nvPr/>
        </p:nvSpPr>
        <p:spPr>
          <a:xfrm>
            <a:off x="4355869" y="2623320"/>
            <a:ext cx="1654233" cy="48564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90" name="Google Shape;590;p62"/>
          <p:cNvSpPr/>
          <p:nvPr/>
        </p:nvSpPr>
        <p:spPr>
          <a:xfrm>
            <a:off x="4912822" y="6168044"/>
            <a:ext cx="989214" cy="46551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91" name="Google Shape;591;p62"/>
          <p:cNvSpPr/>
          <p:nvPr/>
        </p:nvSpPr>
        <p:spPr>
          <a:xfrm>
            <a:off x="4912822" y="3132044"/>
            <a:ext cx="852735" cy="648650"/>
          </a:xfrm>
          <a:prstGeom prst="up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92" name="Google Shape;592;p62"/>
          <p:cNvSpPr/>
          <p:nvPr/>
        </p:nvSpPr>
        <p:spPr>
          <a:xfrm>
            <a:off x="5000772" y="5484929"/>
            <a:ext cx="827117" cy="658714"/>
          </a:xfrm>
          <a:prstGeom prst="down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3652" y="1616295"/>
            <a:ext cx="8710093" cy="4848149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3"/>
          <p:cNvSpPr txBox="1">
            <a:spLocks noGrp="1"/>
          </p:cNvSpPr>
          <p:nvPr>
            <p:ph idx="1"/>
          </p:nvPr>
        </p:nvSpPr>
        <p:spPr>
          <a:xfrm>
            <a:off x="1141412" y="669074"/>
            <a:ext cx="9905999" cy="51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Clique em “</a:t>
            </a:r>
            <a:r>
              <a:rPr lang="pt-BR" sz="2400" dirty="0" err="1">
                <a:solidFill>
                  <a:schemeClr val="bg1"/>
                </a:solidFill>
              </a:rPr>
              <a:t>Username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and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Password</a:t>
            </a:r>
            <a:r>
              <a:rPr lang="pt-BR" sz="2400" dirty="0">
                <a:solidFill>
                  <a:schemeClr val="bg1"/>
                </a:solidFill>
              </a:rPr>
              <a:t>” e coloque “</a:t>
            </a:r>
            <a:r>
              <a:rPr lang="pt-BR" sz="2400" dirty="0" err="1">
                <a:solidFill>
                  <a:schemeClr val="bg1"/>
                </a:solidFill>
              </a:rPr>
              <a:t>dbUser</a:t>
            </a:r>
            <a:r>
              <a:rPr lang="pt-BR" sz="2400" dirty="0">
                <a:solidFill>
                  <a:schemeClr val="bg1"/>
                </a:solidFill>
              </a:rPr>
              <a:t>” para “</a:t>
            </a:r>
            <a:r>
              <a:rPr lang="pt-BR" sz="2400" dirty="0" err="1">
                <a:solidFill>
                  <a:schemeClr val="bg1"/>
                </a:solidFill>
              </a:rPr>
              <a:t>Username</a:t>
            </a:r>
            <a:r>
              <a:rPr lang="pt-BR" sz="2400" dirty="0">
                <a:solidFill>
                  <a:schemeClr val="bg1"/>
                </a:solidFill>
              </a:rPr>
              <a:t>” e “</a:t>
            </a:r>
            <a:r>
              <a:rPr lang="pt-BR" sz="2400" dirty="0" err="1">
                <a:solidFill>
                  <a:schemeClr val="bg1"/>
                </a:solidFill>
              </a:rPr>
              <a:t>Pssword</a:t>
            </a:r>
            <a:r>
              <a:rPr lang="pt-BR" sz="2400" dirty="0">
                <a:solidFill>
                  <a:schemeClr val="bg1"/>
                </a:solidFill>
              </a:rPr>
              <a:t>” e em seguida clique em “</a:t>
            </a:r>
            <a:r>
              <a:rPr lang="pt-BR" sz="2400" dirty="0" err="1">
                <a:solidFill>
                  <a:schemeClr val="bg1"/>
                </a:solidFill>
              </a:rPr>
              <a:t>Create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User</a:t>
            </a:r>
            <a:r>
              <a:rPr lang="pt-BR" sz="2400" dirty="0">
                <a:solidFill>
                  <a:schemeClr val="bg1"/>
                </a:solidFill>
              </a:rPr>
              <a:t>”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600" name="Google Shape;600;p63"/>
          <p:cNvSpPr/>
          <p:nvPr/>
        </p:nvSpPr>
        <p:spPr>
          <a:xfrm>
            <a:off x="3125586" y="2744497"/>
            <a:ext cx="2385752" cy="120404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01" name="Google Shape;601;p63"/>
          <p:cNvSpPr/>
          <p:nvPr/>
        </p:nvSpPr>
        <p:spPr>
          <a:xfrm>
            <a:off x="1487979" y="2715401"/>
            <a:ext cx="1637608" cy="126223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02" name="Google Shape;602;p63"/>
          <p:cNvSpPr/>
          <p:nvPr/>
        </p:nvSpPr>
        <p:spPr>
          <a:xfrm>
            <a:off x="3524596" y="5087389"/>
            <a:ext cx="1629295" cy="88114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03" name="Google Shape;603;p63"/>
          <p:cNvSpPr/>
          <p:nvPr/>
        </p:nvSpPr>
        <p:spPr>
          <a:xfrm>
            <a:off x="5203769" y="5087389"/>
            <a:ext cx="1629295" cy="88114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04" name="Google Shape;604;p63"/>
          <p:cNvSpPr/>
          <p:nvPr/>
        </p:nvSpPr>
        <p:spPr>
          <a:xfrm>
            <a:off x="3803073" y="6015216"/>
            <a:ext cx="1030778" cy="723207"/>
          </a:xfrm>
          <a:prstGeom prst="up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05" name="Google Shape;605;p63"/>
          <p:cNvSpPr/>
          <p:nvPr/>
        </p:nvSpPr>
        <p:spPr>
          <a:xfrm>
            <a:off x="5503027" y="6015216"/>
            <a:ext cx="1030778" cy="723207"/>
          </a:xfrm>
          <a:prstGeom prst="up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06" name="Google Shape;606;p63"/>
          <p:cNvSpPr/>
          <p:nvPr/>
        </p:nvSpPr>
        <p:spPr>
          <a:xfrm>
            <a:off x="6892072" y="5336771"/>
            <a:ext cx="1212837" cy="56526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07" name="Google Shape;607;p63"/>
          <p:cNvSpPr/>
          <p:nvPr/>
        </p:nvSpPr>
        <p:spPr>
          <a:xfrm>
            <a:off x="8142316" y="5226586"/>
            <a:ext cx="1479666" cy="818885"/>
          </a:xfrm>
          <a:prstGeom prst="lef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9852" y="2290863"/>
            <a:ext cx="8220335" cy="449638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64"/>
          <p:cNvSpPr txBox="1">
            <a:spLocks noGrp="1"/>
          </p:cNvSpPr>
          <p:nvPr>
            <p:ph idx="1"/>
          </p:nvPr>
        </p:nvSpPr>
        <p:spPr>
          <a:xfrm>
            <a:off x="1141412" y="669074"/>
            <a:ext cx="9905999" cy="51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Selecione a opção “</a:t>
            </a:r>
            <a:r>
              <a:rPr lang="pt-BR" sz="2000" dirty="0" err="1">
                <a:solidFill>
                  <a:schemeClr val="bg1"/>
                </a:solidFill>
              </a:rPr>
              <a:t>My</a:t>
            </a:r>
            <a:r>
              <a:rPr lang="pt-BR" sz="2000" dirty="0">
                <a:solidFill>
                  <a:schemeClr val="bg1"/>
                </a:solidFill>
              </a:rPr>
              <a:t> Local </a:t>
            </a:r>
            <a:r>
              <a:rPr lang="pt-BR" sz="2000" dirty="0" err="1">
                <a:solidFill>
                  <a:schemeClr val="bg1"/>
                </a:solidFill>
              </a:rPr>
              <a:t>Environment</a:t>
            </a:r>
            <a:r>
              <a:rPr lang="pt-BR" sz="2000" dirty="0">
                <a:solidFill>
                  <a:schemeClr val="bg1"/>
                </a:solidFill>
              </a:rPr>
              <a:t>”;</a:t>
            </a:r>
            <a:endParaRPr sz="2000"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Digite o “IP </a:t>
            </a:r>
            <a:r>
              <a:rPr lang="pt-BR" sz="2000" dirty="0" err="1">
                <a:solidFill>
                  <a:schemeClr val="bg1"/>
                </a:solidFill>
              </a:rPr>
              <a:t>Address</a:t>
            </a:r>
            <a:r>
              <a:rPr lang="pt-BR" sz="2000" dirty="0">
                <a:solidFill>
                  <a:schemeClr val="bg1"/>
                </a:solidFill>
              </a:rPr>
              <a:t>”: 0.0.0.0/0</a:t>
            </a:r>
            <a:endParaRPr sz="2000"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Clique em “</a:t>
            </a:r>
            <a:r>
              <a:rPr lang="pt-BR" sz="2000" dirty="0" err="1">
                <a:solidFill>
                  <a:schemeClr val="bg1"/>
                </a:solidFill>
              </a:rPr>
              <a:t>Add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r>
              <a:rPr lang="pt-BR" sz="2000" dirty="0" err="1">
                <a:solidFill>
                  <a:schemeClr val="bg1"/>
                </a:solidFill>
              </a:rPr>
              <a:t>Entry</a:t>
            </a:r>
            <a:r>
              <a:rPr lang="pt-BR" sz="2000" dirty="0">
                <a:solidFill>
                  <a:schemeClr val="bg1"/>
                </a:solidFill>
              </a:rPr>
              <a:t>”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615" name="Google Shape;615;p64"/>
          <p:cNvSpPr/>
          <p:nvPr/>
        </p:nvSpPr>
        <p:spPr>
          <a:xfrm>
            <a:off x="3524596" y="3199139"/>
            <a:ext cx="4031673" cy="15569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16" name="Google Shape;616;p64"/>
          <p:cNvSpPr/>
          <p:nvPr/>
        </p:nvSpPr>
        <p:spPr>
          <a:xfrm>
            <a:off x="1886988" y="3276818"/>
            <a:ext cx="1637608" cy="126223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17" name="Google Shape;617;p64"/>
          <p:cNvSpPr/>
          <p:nvPr/>
        </p:nvSpPr>
        <p:spPr>
          <a:xfrm>
            <a:off x="3911137" y="5853333"/>
            <a:ext cx="1949336" cy="77191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18" name="Google Shape;618;p64"/>
          <p:cNvSpPr/>
          <p:nvPr/>
        </p:nvSpPr>
        <p:spPr>
          <a:xfrm>
            <a:off x="7764087" y="6068293"/>
            <a:ext cx="1055717" cy="56526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19" name="Google Shape;619;p64"/>
          <p:cNvSpPr/>
          <p:nvPr/>
        </p:nvSpPr>
        <p:spPr>
          <a:xfrm>
            <a:off x="2007523" y="5791202"/>
            <a:ext cx="1903614" cy="106679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20" name="Google Shape;620;p64"/>
          <p:cNvSpPr/>
          <p:nvPr/>
        </p:nvSpPr>
        <p:spPr>
          <a:xfrm>
            <a:off x="7992687" y="5336771"/>
            <a:ext cx="598516" cy="731522"/>
          </a:xfrm>
          <a:prstGeom prst="down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9360" y="1208485"/>
            <a:ext cx="9048750" cy="53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65"/>
          <p:cNvSpPr txBox="1">
            <a:spLocks noGrp="1"/>
          </p:cNvSpPr>
          <p:nvPr>
            <p:ph idx="1"/>
          </p:nvPr>
        </p:nvSpPr>
        <p:spPr>
          <a:xfrm>
            <a:off x="1141412" y="669074"/>
            <a:ext cx="9905999" cy="51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Clique em “</a:t>
            </a:r>
            <a:r>
              <a:rPr lang="pt-BR" sz="2400" dirty="0" err="1">
                <a:solidFill>
                  <a:schemeClr val="bg1"/>
                </a:solidFill>
              </a:rPr>
              <a:t>Finish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and</a:t>
            </a:r>
            <a:r>
              <a:rPr lang="pt-BR" sz="2400" dirty="0">
                <a:solidFill>
                  <a:schemeClr val="bg1"/>
                </a:solidFill>
              </a:rPr>
              <a:t> Close”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628" name="Google Shape;628;p65"/>
          <p:cNvSpPr/>
          <p:nvPr/>
        </p:nvSpPr>
        <p:spPr>
          <a:xfrm>
            <a:off x="8898774" y="5646294"/>
            <a:ext cx="1949336" cy="77191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29" name="Google Shape;629;p65"/>
          <p:cNvSpPr/>
          <p:nvPr/>
        </p:nvSpPr>
        <p:spPr>
          <a:xfrm>
            <a:off x="6995160" y="5584163"/>
            <a:ext cx="1903614" cy="106679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PACKAGE.JSON APÓS O COMANDO NPM INIT</a:t>
            </a:r>
            <a:endParaRPr dirty="0"/>
          </a:p>
        </p:txBody>
      </p:sp>
      <p:pic>
        <p:nvPicPr>
          <p:cNvPr id="267" name="Google Shape;26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88" y="2097088"/>
            <a:ext cx="12192000" cy="361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9837" y="2176462"/>
            <a:ext cx="717232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66"/>
          <p:cNvSpPr txBox="1">
            <a:spLocks noGrp="1"/>
          </p:cNvSpPr>
          <p:nvPr>
            <p:ph idx="1"/>
          </p:nvPr>
        </p:nvSpPr>
        <p:spPr>
          <a:xfrm>
            <a:off x="1141412" y="967408"/>
            <a:ext cx="9905999" cy="4823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>
                <a:solidFill>
                  <a:schemeClr val="bg1"/>
                </a:solidFill>
              </a:rPr>
              <a:t>Clique me “Go to Databases”</a:t>
            </a:r>
            <a:endParaRPr sz="2400">
              <a:solidFill>
                <a:schemeClr val="bg1"/>
              </a:solidFill>
            </a:endParaRPr>
          </a:p>
        </p:txBody>
      </p:sp>
      <p:sp>
        <p:nvSpPr>
          <p:cNvPr id="637" name="Google Shape;637;p66"/>
          <p:cNvSpPr/>
          <p:nvPr/>
        </p:nvSpPr>
        <p:spPr>
          <a:xfrm>
            <a:off x="7573786" y="3534861"/>
            <a:ext cx="1949336" cy="77191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38" name="Google Shape;638;p66"/>
          <p:cNvSpPr/>
          <p:nvPr/>
        </p:nvSpPr>
        <p:spPr>
          <a:xfrm flipH="1">
            <a:off x="9523122" y="3387418"/>
            <a:ext cx="2045709" cy="106679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1902" y="1305714"/>
            <a:ext cx="7366462" cy="50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7"/>
          <p:cNvSpPr txBox="1">
            <a:spLocks noGrp="1"/>
          </p:cNvSpPr>
          <p:nvPr>
            <p:ph idx="1"/>
          </p:nvPr>
        </p:nvSpPr>
        <p:spPr>
          <a:xfrm>
            <a:off x="1141412" y="669074"/>
            <a:ext cx="9905999" cy="51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Clique me “Connect”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646" name="Google Shape;646;p67"/>
          <p:cNvSpPr/>
          <p:nvPr/>
        </p:nvSpPr>
        <p:spPr>
          <a:xfrm>
            <a:off x="2867890" y="3391556"/>
            <a:ext cx="886199" cy="69413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47" name="Google Shape;647;p67"/>
          <p:cNvSpPr/>
          <p:nvPr/>
        </p:nvSpPr>
        <p:spPr>
          <a:xfrm rot="5400000" flipH="1">
            <a:off x="2773228" y="4088021"/>
            <a:ext cx="1075521" cy="1070852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6067" y="1277361"/>
            <a:ext cx="7030937" cy="5389446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8"/>
          <p:cNvSpPr txBox="1">
            <a:spLocks noGrp="1"/>
          </p:cNvSpPr>
          <p:nvPr>
            <p:ph idx="1"/>
          </p:nvPr>
        </p:nvSpPr>
        <p:spPr>
          <a:xfrm>
            <a:off x="1141412" y="669074"/>
            <a:ext cx="9905999" cy="51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Selecione a opção “Connect </a:t>
            </a:r>
            <a:r>
              <a:rPr lang="pt-BR" sz="2400" dirty="0" err="1">
                <a:solidFill>
                  <a:schemeClr val="bg1"/>
                </a:solidFill>
              </a:rPr>
              <a:t>using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MongoDB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Compass</a:t>
            </a:r>
            <a:r>
              <a:rPr lang="pt-BR" sz="2400" dirty="0">
                <a:solidFill>
                  <a:schemeClr val="bg1"/>
                </a:solidFill>
              </a:rPr>
              <a:t>” 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655" name="Google Shape;655;p68"/>
          <p:cNvSpPr/>
          <p:nvPr/>
        </p:nvSpPr>
        <p:spPr>
          <a:xfrm>
            <a:off x="2457225" y="4995949"/>
            <a:ext cx="6608619" cy="76890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56" name="Google Shape;656;p68"/>
          <p:cNvSpPr/>
          <p:nvPr/>
        </p:nvSpPr>
        <p:spPr>
          <a:xfrm rot="10800000" flipH="1">
            <a:off x="565265" y="4819982"/>
            <a:ext cx="1877393" cy="1070852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8801" y="1137402"/>
            <a:ext cx="6301497" cy="5720598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9"/>
          <p:cNvSpPr txBox="1">
            <a:spLocks noGrp="1"/>
          </p:cNvSpPr>
          <p:nvPr>
            <p:ph idx="1"/>
          </p:nvPr>
        </p:nvSpPr>
        <p:spPr>
          <a:xfrm>
            <a:off x="1141412" y="669074"/>
            <a:ext cx="9905999" cy="51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Copie a </a:t>
            </a:r>
            <a:r>
              <a:rPr lang="pt-BR" sz="2400" dirty="0" err="1">
                <a:solidFill>
                  <a:schemeClr val="bg1"/>
                </a:solidFill>
              </a:rPr>
              <a:t>string</a:t>
            </a:r>
            <a:r>
              <a:rPr lang="pt-BR" sz="2400" dirty="0">
                <a:solidFill>
                  <a:schemeClr val="bg1"/>
                </a:solidFill>
              </a:rPr>
              <a:t> de conexão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664" name="Google Shape;664;p69"/>
          <p:cNvSpPr/>
          <p:nvPr/>
        </p:nvSpPr>
        <p:spPr>
          <a:xfrm>
            <a:off x="2698295" y="4435527"/>
            <a:ext cx="5739123" cy="45235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65" name="Google Shape;665;p69"/>
          <p:cNvSpPr/>
          <p:nvPr/>
        </p:nvSpPr>
        <p:spPr>
          <a:xfrm rot="10800000">
            <a:off x="8520545" y="4126279"/>
            <a:ext cx="1801485" cy="1070852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0"/>
          <p:cNvSpPr txBox="1"/>
          <p:nvPr/>
        </p:nvSpPr>
        <p:spPr>
          <a:xfrm>
            <a:off x="839585" y="834517"/>
            <a:ext cx="1097279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Abra o Mongo </a:t>
            </a:r>
            <a:r>
              <a:rPr lang="pt-BR" sz="3600" b="1" dirty="0" err="1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Compass</a:t>
            </a:r>
            <a:r>
              <a:rPr lang="pt-BR" sz="3600" b="1" dirty="0">
                <a:solidFill>
                  <a:schemeClr val="lt1"/>
                </a:solidFill>
                <a:latin typeface="+mj-lt"/>
                <a:ea typeface="Twentieth Century"/>
                <a:cs typeface="Twentieth Century"/>
                <a:sym typeface="Twentieth Century"/>
              </a:rPr>
              <a:t> por meio do menu Iniciar</a:t>
            </a:r>
            <a:endParaRPr sz="3600" b="1" dirty="0">
              <a:solidFill>
                <a:schemeClr val="lt1"/>
              </a:solidFill>
              <a:latin typeface="+mj-lt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72" name="Google Shape;672;p70"/>
          <p:cNvPicPr preferRelativeResize="0"/>
          <p:nvPr/>
        </p:nvPicPr>
        <p:blipFill rotWithShape="1">
          <a:blip r:embed="rId3">
            <a:alphaModFix/>
          </a:blip>
          <a:srcRect t="42901" r="91409"/>
          <a:stretch/>
        </p:blipFill>
        <p:spPr>
          <a:xfrm>
            <a:off x="4397433" y="2128057"/>
            <a:ext cx="2394066" cy="450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70"/>
          <p:cNvSpPr/>
          <p:nvPr/>
        </p:nvSpPr>
        <p:spPr>
          <a:xfrm>
            <a:off x="4530436" y="3931920"/>
            <a:ext cx="2327564" cy="35744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74" name="Google Shape;674;p70"/>
          <p:cNvSpPr/>
          <p:nvPr/>
        </p:nvSpPr>
        <p:spPr>
          <a:xfrm>
            <a:off x="2302626" y="3682537"/>
            <a:ext cx="2161309" cy="856211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2444" y="2011017"/>
            <a:ext cx="77343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1"/>
          <p:cNvSpPr txBox="1">
            <a:spLocks noGrp="1"/>
          </p:cNvSpPr>
          <p:nvPr>
            <p:ph idx="1"/>
          </p:nvPr>
        </p:nvSpPr>
        <p:spPr>
          <a:xfrm>
            <a:off x="1141412" y="503583"/>
            <a:ext cx="10488093" cy="5287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Cole e substitua o “&lt;</a:t>
            </a:r>
            <a:r>
              <a:rPr lang="pt-BR" sz="2400" dirty="0" err="1">
                <a:solidFill>
                  <a:schemeClr val="bg1"/>
                </a:solidFill>
              </a:rPr>
              <a:t>password</a:t>
            </a:r>
            <a:r>
              <a:rPr lang="pt-BR" sz="2400" dirty="0">
                <a:solidFill>
                  <a:schemeClr val="bg1"/>
                </a:solidFill>
              </a:rPr>
              <a:t>&gt;” pela senha que criamos anteriormente “</a:t>
            </a:r>
            <a:r>
              <a:rPr lang="pt-BR" sz="2400" dirty="0" err="1">
                <a:solidFill>
                  <a:schemeClr val="bg1"/>
                </a:solidFill>
              </a:rPr>
              <a:t>dbUser</a:t>
            </a:r>
            <a:r>
              <a:rPr lang="pt-BR" sz="2400" dirty="0">
                <a:solidFill>
                  <a:schemeClr val="bg1"/>
                </a:solidFill>
              </a:rPr>
              <a:t>”</a:t>
            </a:r>
            <a:endParaRPr sz="2400"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Clique em “Connect”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682" name="Google Shape;682;p71"/>
          <p:cNvSpPr/>
          <p:nvPr/>
        </p:nvSpPr>
        <p:spPr>
          <a:xfrm>
            <a:off x="3131641" y="3813091"/>
            <a:ext cx="6412454" cy="59407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83" name="Google Shape;683;p71"/>
          <p:cNvSpPr/>
          <p:nvPr/>
        </p:nvSpPr>
        <p:spPr>
          <a:xfrm rot="10800000">
            <a:off x="9590162" y="3574700"/>
            <a:ext cx="1801485" cy="1070852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84" name="Google Shape;684;p71"/>
          <p:cNvSpPr/>
          <p:nvPr/>
        </p:nvSpPr>
        <p:spPr>
          <a:xfrm>
            <a:off x="8521629" y="4478809"/>
            <a:ext cx="1064029" cy="59020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85" name="Google Shape;685;p71"/>
          <p:cNvSpPr/>
          <p:nvPr/>
        </p:nvSpPr>
        <p:spPr>
          <a:xfrm>
            <a:off x="8671259" y="5101957"/>
            <a:ext cx="872836" cy="889173"/>
          </a:xfrm>
          <a:prstGeom prst="up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130" y="1241838"/>
            <a:ext cx="11975869" cy="4454718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72"/>
          <p:cNvSpPr txBox="1">
            <a:spLocks noGrp="1"/>
          </p:cNvSpPr>
          <p:nvPr>
            <p:ph idx="1"/>
          </p:nvPr>
        </p:nvSpPr>
        <p:spPr>
          <a:xfrm>
            <a:off x="1141412" y="669074"/>
            <a:ext cx="10488093" cy="51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Conectamos com sucesso na nossa </a:t>
            </a:r>
            <a:r>
              <a:rPr lang="pt-BR" sz="2400" dirty="0" err="1">
                <a:solidFill>
                  <a:schemeClr val="bg1"/>
                </a:solidFill>
              </a:rPr>
              <a:t>Database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  <a:endParaRPr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3"/>
          <p:cNvSpPr txBox="1">
            <a:spLocks noGrp="1"/>
          </p:cNvSpPr>
          <p:nvPr>
            <p:ph type="title"/>
          </p:nvPr>
        </p:nvSpPr>
        <p:spPr>
          <a:xfrm>
            <a:off x="1083532" y="453895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PARA ADICIONAR AO NOSSO SERVER.JS – PARTE2</a:t>
            </a:r>
            <a:endParaRPr dirty="0"/>
          </a:p>
        </p:txBody>
      </p:sp>
      <p:sp>
        <p:nvSpPr>
          <p:cNvPr id="698" name="Google Shape;698;p73"/>
          <p:cNvSpPr txBox="1">
            <a:spLocks noGrp="1"/>
          </p:cNvSpPr>
          <p:nvPr>
            <p:ph idx="1"/>
          </p:nvPr>
        </p:nvSpPr>
        <p:spPr>
          <a:xfrm>
            <a:off x="185531" y="2385391"/>
            <a:ext cx="3498574" cy="3405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/>
              <a:t>Clique em “Connect”</a:t>
            </a:r>
            <a:endParaRPr sz="2400"/>
          </a:p>
        </p:txBody>
      </p:sp>
      <p:pic>
        <p:nvPicPr>
          <p:cNvPr id="700" name="Google Shape;700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2642" y="1637687"/>
            <a:ext cx="6678064" cy="4976646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73"/>
          <p:cNvSpPr/>
          <p:nvPr/>
        </p:nvSpPr>
        <p:spPr>
          <a:xfrm>
            <a:off x="4364182" y="3383280"/>
            <a:ext cx="781396" cy="59851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02" name="Google Shape;702;p73"/>
          <p:cNvSpPr/>
          <p:nvPr/>
        </p:nvSpPr>
        <p:spPr>
          <a:xfrm>
            <a:off x="4389119" y="3977726"/>
            <a:ext cx="756459" cy="831272"/>
          </a:xfrm>
          <a:prstGeom prst="up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6067" y="1277361"/>
            <a:ext cx="7030937" cy="5389446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74"/>
          <p:cNvSpPr txBox="1">
            <a:spLocks noGrp="1"/>
          </p:cNvSpPr>
          <p:nvPr>
            <p:ph idx="1"/>
          </p:nvPr>
        </p:nvSpPr>
        <p:spPr>
          <a:xfrm>
            <a:off x="1141412" y="669074"/>
            <a:ext cx="9905999" cy="51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Selecione a opção “Connect </a:t>
            </a:r>
            <a:r>
              <a:rPr lang="pt-BR" sz="2400" dirty="0" err="1">
                <a:solidFill>
                  <a:schemeClr val="bg1"/>
                </a:solidFill>
              </a:rPr>
              <a:t>your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application</a:t>
            </a:r>
            <a:r>
              <a:rPr lang="pt-BR" sz="2400" dirty="0">
                <a:solidFill>
                  <a:schemeClr val="bg1"/>
                </a:solidFill>
              </a:rPr>
              <a:t>” 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710" name="Google Shape;710;p74"/>
          <p:cNvSpPr/>
          <p:nvPr/>
        </p:nvSpPr>
        <p:spPr>
          <a:xfrm>
            <a:off x="2457225" y="4181302"/>
            <a:ext cx="6608619" cy="76890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11" name="Google Shape;711;p74"/>
          <p:cNvSpPr/>
          <p:nvPr/>
        </p:nvSpPr>
        <p:spPr>
          <a:xfrm rot="10800000" flipH="1">
            <a:off x="565265" y="4005335"/>
            <a:ext cx="1877393" cy="1070852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2000" y="1155469"/>
            <a:ext cx="6724293" cy="5626173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5"/>
          <p:cNvSpPr txBox="1">
            <a:spLocks noGrp="1"/>
          </p:cNvSpPr>
          <p:nvPr>
            <p:ph idx="1"/>
          </p:nvPr>
        </p:nvSpPr>
        <p:spPr>
          <a:xfrm>
            <a:off x="1141412" y="669074"/>
            <a:ext cx="9905999" cy="51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Copie a </a:t>
            </a:r>
            <a:r>
              <a:rPr lang="pt-BR" sz="2400" dirty="0" err="1">
                <a:solidFill>
                  <a:schemeClr val="bg1"/>
                </a:solidFill>
              </a:rPr>
              <a:t>string</a:t>
            </a:r>
            <a:r>
              <a:rPr lang="pt-BR" sz="2400" dirty="0">
                <a:solidFill>
                  <a:schemeClr val="bg1"/>
                </a:solidFill>
              </a:rPr>
              <a:t> de conexão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719" name="Google Shape;719;p75"/>
          <p:cNvSpPr/>
          <p:nvPr/>
        </p:nvSpPr>
        <p:spPr>
          <a:xfrm>
            <a:off x="3387100" y="4269272"/>
            <a:ext cx="6164223" cy="45235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20" name="Google Shape;720;p75"/>
          <p:cNvSpPr/>
          <p:nvPr/>
        </p:nvSpPr>
        <p:spPr>
          <a:xfrm rot="10800000">
            <a:off x="9551323" y="3960025"/>
            <a:ext cx="1801485" cy="1070852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ERRO AO TENTAR USAR O COMANDO NODE SEM TER O MODULES </a:t>
            </a:r>
            <a:endParaRPr dirty="0"/>
          </a:p>
        </p:txBody>
      </p:sp>
      <p:pic>
        <p:nvPicPr>
          <p:cNvPr id="273" name="Google Shape;27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413" y="2097088"/>
            <a:ext cx="9982200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6"/>
          <p:cNvSpPr txBox="1">
            <a:spLocks noGrp="1"/>
          </p:cNvSpPr>
          <p:nvPr>
            <p:ph idx="1"/>
          </p:nvPr>
        </p:nvSpPr>
        <p:spPr>
          <a:xfrm>
            <a:off x="1141412" y="702364"/>
            <a:ext cx="4067005" cy="508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Podemos utilizar a opção “Include full driver </a:t>
            </a:r>
            <a:r>
              <a:rPr lang="pt-BR" sz="2400" dirty="0" err="1">
                <a:solidFill>
                  <a:schemeClr val="bg1"/>
                </a:solidFill>
              </a:rPr>
              <a:t>code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example</a:t>
            </a:r>
            <a:r>
              <a:rPr lang="pt-BR" sz="2400" dirty="0">
                <a:solidFill>
                  <a:schemeClr val="bg1"/>
                </a:solidFill>
              </a:rPr>
              <a:t>” </a:t>
            </a:r>
            <a:r>
              <a:rPr lang="pt-BR" sz="2400" dirty="0">
                <a:solidFill>
                  <a:schemeClr val="tx1"/>
                </a:solidFill>
              </a:rPr>
              <a:t>para adicionar ao nosso código no VS </a:t>
            </a:r>
            <a:r>
              <a:rPr lang="pt-BR" sz="2400" dirty="0" err="1">
                <a:solidFill>
                  <a:schemeClr val="tx1"/>
                </a:solidFill>
              </a:rPr>
              <a:t>Code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727" name="Google Shape;727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8417" y="1027888"/>
            <a:ext cx="6179815" cy="5605667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76"/>
          <p:cNvSpPr/>
          <p:nvPr/>
        </p:nvSpPr>
        <p:spPr>
          <a:xfrm>
            <a:off x="5627716" y="3815542"/>
            <a:ext cx="5602779" cy="209480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29" name="Google Shape;729;p76"/>
          <p:cNvSpPr/>
          <p:nvPr/>
        </p:nvSpPr>
        <p:spPr>
          <a:xfrm>
            <a:off x="3408217" y="4087092"/>
            <a:ext cx="2219499" cy="1679171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5943BE9-A6A3-E3B7-19BB-88BB470D0C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IMPLEMENTANDO COM O BANCO NO NOSSO SERVER.JS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72D46E5F-AED5-50F2-D141-AFC17A5521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Vamos adicionar e conectar ao banco com as rotas (os verbos) para criar, exibir, editar e deletar)</a:t>
            </a:r>
          </a:p>
        </p:txBody>
      </p:sp>
    </p:spTree>
    <p:extLst>
      <p:ext uri="{BB962C8B-B14F-4D97-AF65-F5344CB8AC3E}">
        <p14:creationId xmlns:p14="http://schemas.microsoft.com/office/powerpoint/2010/main" val="783107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CONECTANDO A NOSSA APLICAÇÃO NODEJS NO VS CODE</a:t>
            </a:r>
            <a:endParaRPr dirty="0"/>
          </a:p>
        </p:txBody>
      </p:sp>
      <p:sp>
        <p:nvSpPr>
          <p:cNvPr id="735" name="Google Shape;735;p77"/>
          <p:cNvSpPr txBox="1">
            <a:spLocks noGrp="1"/>
          </p:cNvSpPr>
          <p:nvPr>
            <p:ph idx="1"/>
          </p:nvPr>
        </p:nvSpPr>
        <p:spPr>
          <a:xfrm>
            <a:off x="1154954" y="2603500"/>
            <a:ext cx="10520211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Devemos adicionar a </a:t>
            </a:r>
            <a:r>
              <a:rPr lang="pt-BR" sz="2400" dirty="0" err="1"/>
              <a:t>string</a:t>
            </a:r>
            <a:r>
              <a:rPr lang="pt-BR" sz="2400" dirty="0"/>
              <a:t> copiada no passo anterior</a:t>
            </a:r>
            <a:endParaRPr sz="24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pt-BR" sz="2400" dirty="0" err="1"/>
              <a:t>mongodb+srv</a:t>
            </a:r>
            <a:r>
              <a:rPr lang="pt-BR" sz="2400" dirty="0"/>
              <a:t>://</a:t>
            </a:r>
            <a:r>
              <a:rPr lang="pt-BR" sz="2400" dirty="0" err="1"/>
              <a:t>dbUser</a:t>
            </a:r>
            <a:r>
              <a:rPr lang="pt-BR" sz="2400" dirty="0"/>
              <a:t>:&lt;</a:t>
            </a:r>
            <a:r>
              <a:rPr lang="pt-BR" sz="2400" dirty="0" err="1"/>
              <a:t>password</a:t>
            </a:r>
            <a:r>
              <a:rPr lang="pt-BR" sz="2400" dirty="0"/>
              <a:t>&gt;@cluster0.soi0v.mongodb.net/myFirstDatabase?retryWrites=true&amp;w=majority</a:t>
            </a:r>
            <a:endParaRPr sz="2400"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Substituir o “&lt;</a:t>
            </a:r>
            <a:r>
              <a:rPr lang="pt-BR" sz="2400" dirty="0" err="1"/>
              <a:t>password</a:t>
            </a:r>
            <a:r>
              <a:rPr lang="pt-BR" sz="2400" dirty="0"/>
              <a:t>&gt;” para “</a:t>
            </a:r>
            <a:r>
              <a:rPr lang="pt-BR" sz="2400" dirty="0" err="1"/>
              <a:t>dbUser</a:t>
            </a:r>
            <a:r>
              <a:rPr lang="pt-BR" sz="2400" dirty="0"/>
              <a:t>” que criamos anteriormente e o banco</a:t>
            </a:r>
            <a:endParaRPr sz="24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1FA10"/>
              </a:buClr>
              <a:buSzPts val="3000"/>
              <a:buNone/>
            </a:pPr>
            <a:r>
              <a:rPr lang="pt-BR" sz="2400" b="1" dirty="0" err="1">
                <a:solidFill>
                  <a:srgbClr val="C1FA10"/>
                </a:solidFill>
              </a:rPr>
              <a:t>mongodb+srv</a:t>
            </a:r>
            <a:r>
              <a:rPr lang="pt-BR" sz="2400" b="1" dirty="0">
                <a:solidFill>
                  <a:srgbClr val="C1FA10"/>
                </a:solidFill>
              </a:rPr>
              <a:t>://dbUser:dbUser@cluster0.soi0v.mongodb.net/</a:t>
            </a:r>
            <a:r>
              <a:rPr lang="pt-BR" sz="2400" b="1" dirty="0" err="1">
                <a:solidFill>
                  <a:srgbClr val="C1FA10"/>
                </a:solidFill>
              </a:rPr>
              <a:t>myFirstDatabase?retryWrites</a:t>
            </a:r>
            <a:r>
              <a:rPr lang="pt-BR" sz="2400" b="1" dirty="0">
                <a:solidFill>
                  <a:srgbClr val="C1FA10"/>
                </a:solidFill>
              </a:rPr>
              <a:t>=</a:t>
            </a:r>
            <a:r>
              <a:rPr lang="pt-BR" sz="2400" b="1" dirty="0" err="1">
                <a:solidFill>
                  <a:srgbClr val="C1FA10"/>
                </a:solidFill>
              </a:rPr>
              <a:t>true&amp;w</a:t>
            </a:r>
            <a:r>
              <a:rPr lang="pt-BR" sz="2400" b="1" dirty="0">
                <a:solidFill>
                  <a:srgbClr val="C1FA10"/>
                </a:solidFill>
              </a:rPr>
              <a:t>=</a:t>
            </a:r>
            <a:r>
              <a:rPr lang="pt-BR" sz="2400" b="1" dirty="0" err="1">
                <a:solidFill>
                  <a:srgbClr val="C1FA10"/>
                </a:solidFill>
              </a:rPr>
              <a:t>majority</a:t>
            </a:r>
            <a:endParaRPr sz="2400" b="1" dirty="0">
              <a:solidFill>
                <a:srgbClr val="C1FA1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8"/>
          <p:cNvSpPr txBox="1">
            <a:spLocks noGrp="1"/>
          </p:cNvSpPr>
          <p:nvPr>
            <p:ph type="title"/>
          </p:nvPr>
        </p:nvSpPr>
        <p:spPr>
          <a:xfrm>
            <a:off x="1083366" y="613214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PARA ADICIONAR AO NOSSO NODEJS – PARTE3</a:t>
            </a:r>
            <a:br>
              <a:rPr lang="pt-BR" dirty="0"/>
            </a:br>
            <a:r>
              <a:rPr lang="pt-BR" dirty="0"/>
              <a:t>CRUD –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mongodb-legacy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1" name="Google Shape;741;p78"/>
          <p:cNvSpPr txBox="1">
            <a:spLocks noGrp="1"/>
          </p:cNvSpPr>
          <p:nvPr>
            <p:ph idx="1"/>
          </p:nvPr>
        </p:nvSpPr>
        <p:spPr>
          <a:xfrm>
            <a:off x="397565" y="2358888"/>
            <a:ext cx="11277601" cy="2181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Instala o </a:t>
            </a:r>
            <a:r>
              <a:rPr lang="pt-BR" sz="2400" dirty="0" err="1"/>
              <a:t>mongodb-legacy</a:t>
            </a:r>
            <a:endParaRPr lang="pt-BR" sz="24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pt-BR" sz="2400" b="1" dirty="0" err="1"/>
              <a:t>npm</a:t>
            </a:r>
            <a:r>
              <a:rPr lang="pt-BR" sz="2400" b="1" dirty="0"/>
              <a:t> </a:t>
            </a:r>
            <a:r>
              <a:rPr lang="pt-BR" sz="2400" b="1" dirty="0" err="1"/>
              <a:t>install</a:t>
            </a:r>
            <a:r>
              <a:rPr lang="pt-BR" sz="2400" b="1" dirty="0"/>
              <a:t> </a:t>
            </a:r>
            <a:r>
              <a:rPr lang="pt-BR" sz="2400" b="1" dirty="0" err="1"/>
              <a:t>mongodb-legacy</a:t>
            </a:r>
            <a:endParaRPr lang="pt-BR" sz="2400" b="1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lang="pt-BR" sz="2400" b="1" dirty="0"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Importa o </a:t>
            </a:r>
            <a:r>
              <a:rPr lang="pt-BR" sz="2400" dirty="0" err="1"/>
              <a:t>mongodb-legacy</a:t>
            </a:r>
            <a:r>
              <a:rPr lang="pt-BR" sz="2400" dirty="0"/>
              <a:t> e insere a URI copiada colocando a senha cadastrada</a:t>
            </a:r>
            <a:endParaRPr sz="2400" dirty="0"/>
          </a:p>
          <a:p>
            <a:pPr marL="0" indent="0">
              <a:buSzPts val="3000"/>
              <a:buNone/>
            </a:pPr>
            <a:r>
              <a:rPr lang="pt-BR" sz="2400" b="0" dirty="0" err="1">
                <a:solidFill>
                  <a:srgbClr val="A626A4"/>
                </a:solidFill>
                <a:effectLst/>
              </a:rPr>
              <a:t>const</a:t>
            </a:r>
            <a:r>
              <a:rPr lang="pt-BR" sz="2400" b="0" dirty="0">
                <a:solidFill>
                  <a:srgbClr val="383A42"/>
                </a:solidFill>
                <a:effectLst/>
              </a:rPr>
              <a:t> </a:t>
            </a:r>
            <a:r>
              <a:rPr lang="pt-BR" sz="2400" b="0" dirty="0">
                <a:solidFill>
                  <a:srgbClr val="986801"/>
                </a:solidFill>
                <a:effectLst/>
              </a:rPr>
              <a:t>uri</a:t>
            </a:r>
            <a:r>
              <a:rPr lang="pt-BR" sz="2400" b="0" dirty="0">
                <a:solidFill>
                  <a:srgbClr val="383A42"/>
                </a:solidFill>
                <a:effectLst/>
              </a:rPr>
              <a:t> </a:t>
            </a:r>
            <a:r>
              <a:rPr lang="pt-BR" sz="2400" b="0" dirty="0">
                <a:solidFill>
                  <a:srgbClr val="0184BC"/>
                </a:solidFill>
                <a:effectLst/>
              </a:rPr>
              <a:t>=</a:t>
            </a:r>
            <a:r>
              <a:rPr lang="pt-BR" sz="2400" b="0" dirty="0">
                <a:solidFill>
                  <a:srgbClr val="383A42"/>
                </a:solidFill>
                <a:effectLst/>
              </a:rPr>
              <a:t> </a:t>
            </a:r>
            <a:r>
              <a:rPr lang="pt-BR" sz="2400" b="0" dirty="0">
                <a:solidFill>
                  <a:schemeClr val="bg1"/>
                </a:solidFill>
                <a:effectLst/>
              </a:rPr>
              <a:t>"</a:t>
            </a:r>
            <a:r>
              <a:rPr lang="pt-BR" sz="2400" b="0" dirty="0" err="1">
                <a:solidFill>
                  <a:schemeClr val="bg1"/>
                </a:solidFill>
                <a:effectLst/>
              </a:rPr>
              <a:t>mongodb+srv</a:t>
            </a:r>
            <a:r>
              <a:rPr lang="pt-BR" sz="2400" b="0" dirty="0">
                <a:solidFill>
                  <a:schemeClr val="bg1"/>
                </a:solidFill>
                <a:effectLst/>
              </a:rPr>
              <a:t>://dbuser:dbuser@cluster0.hjb47ql.mongodb.net/?</a:t>
            </a:r>
            <a:r>
              <a:rPr lang="pt-BR" sz="2400" b="0" dirty="0" err="1">
                <a:solidFill>
                  <a:schemeClr val="bg1"/>
                </a:solidFill>
                <a:effectLst/>
              </a:rPr>
              <a:t>retryWrites</a:t>
            </a:r>
            <a:r>
              <a:rPr lang="pt-BR" sz="2400" b="0" dirty="0">
                <a:solidFill>
                  <a:schemeClr val="bg1"/>
                </a:solidFill>
                <a:effectLst/>
              </a:rPr>
              <a:t>=</a:t>
            </a:r>
            <a:r>
              <a:rPr lang="pt-BR" sz="2400" b="0" dirty="0" err="1">
                <a:solidFill>
                  <a:schemeClr val="bg1"/>
                </a:solidFill>
                <a:effectLst/>
              </a:rPr>
              <a:t>true&amp;w</a:t>
            </a:r>
            <a:r>
              <a:rPr lang="pt-BR" sz="2400" b="0" dirty="0">
                <a:solidFill>
                  <a:schemeClr val="bg1"/>
                </a:solidFill>
                <a:effectLst/>
              </a:rPr>
              <a:t>=</a:t>
            </a:r>
            <a:r>
              <a:rPr lang="pt-BR" sz="2400" b="0" dirty="0" err="1">
                <a:solidFill>
                  <a:schemeClr val="bg1"/>
                </a:solidFill>
                <a:effectLst/>
              </a:rPr>
              <a:t>majority</a:t>
            </a:r>
            <a:r>
              <a:rPr lang="pt-BR" sz="2400" b="0" dirty="0">
                <a:solidFill>
                  <a:schemeClr val="bg1"/>
                </a:solidFill>
                <a:effectLst/>
              </a:rPr>
              <a:t>"</a:t>
            </a:r>
          </a:p>
          <a:p>
            <a:pPr marL="0" indent="0">
              <a:buSzPts val="3000"/>
              <a:buNone/>
            </a:pPr>
            <a:r>
              <a:rPr lang="pt-BR" sz="2400" b="0" dirty="0" err="1">
                <a:solidFill>
                  <a:srgbClr val="A626A4"/>
                </a:solidFill>
                <a:effectLst/>
              </a:rPr>
              <a:t>const</a:t>
            </a:r>
            <a:r>
              <a:rPr lang="pt-BR" sz="2400" b="0" dirty="0">
                <a:solidFill>
                  <a:srgbClr val="383A42"/>
                </a:solidFill>
                <a:effectLst/>
              </a:rPr>
              <a:t> { </a:t>
            </a:r>
            <a:r>
              <a:rPr lang="pt-BR" sz="2400" b="0" dirty="0" err="1">
                <a:solidFill>
                  <a:srgbClr val="986801"/>
                </a:solidFill>
                <a:effectLst/>
              </a:rPr>
              <a:t>MongoClient</a:t>
            </a:r>
            <a:r>
              <a:rPr lang="pt-BR" sz="2400" b="0" dirty="0">
                <a:solidFill>
                  <a:srgbClr val="383A42"/>
                </a:solidFill>
                <a:effectLst/>
              </a:rPr>
              <a:t> }</a:t>
            </a:r>
            <a:r>
              <a:rPr lang="pt-BR" sz="2400" b="0" dirty="0">
                <a:solidFill>
                  <a:srgbClr val="0184BC"/>
                </a:solidFill>
                <a:effectLst/>
              </a:rPr>
              <a:t>=</a:t>
            </a:r>
            <a:r>
              <a:rPr lang="pt-BR" sz="2400" b="0" dirty="0">
                <a:solidFill>
                  <a:srgbClr val="383A42"/>
                </a:solidFill>
                <a:effectLst/>
              </a:rPr>
              <a:t> </a:t>
            </a:r>
            <a:r>
              <a:rPr lang="pt-BR" sz="2400" b="0" dirty="0">
                <a:solidFill>
                  <a:srgbClr val="4078F2"/>
                </a:solidFill>
                <a:effectLst/>
              </a:rPr>
              <a:t>require</a:t>
            </a:r>
            <a:r>
              <a:rPr lang="pt-BR" sz="2400" b="0" dirty="0">
                <a:solidFill>
                  <a:srgbClr val="383A42"/>
                </a:solidFill>
                <a:effectLst/>
              </a:rPr>
              <a:t>(</a:t>
            </a:r>
            <a:r>
              <a:rPr lang="pt-BR" sz="2400" b="0" dirty="0">
                <a:solidFill>
                  <a:schemeClr val="bg1"/>
                </a:solidFill>
                <a:effectLst/>
              </a:rPr>
              <a:t>'</a:t>
            </a:r>
            <a:r>
              <a:rPr lang="pt-BR" sz="2400" b="0" dirty="0" err="1">
                <a:solidFill>
                  <a:schemeClr val="bg1"/>
                </a:solidFill>
                <a:effectLst/>
              </a:rPr>
              <a:t>mongodb-legacy</a:t>
            </a:r>
            <a:r>
              <a:rPr lang="pt-BR" sz="2400" b="0" dirty="0">
                <a:solidFill>
                  <a:schemeClr val="bg1"/>
                </a:solidFill>
                <a:effectLst/>
              </a:rPr>
              <a:t>'</a:t>
            </a:r>
            <a:r>
              <a:rPr lang="pt-BR" sz="2400" b="0" dirty="0">
                <a:solidFill>
                  <a:srgbClr val="383A42"/>
                </a:solidFill>
                <a:effectLst/>
              </a:rPr>
              <a:t>)</a:t>
            </a: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8B48BC-ACC4-82E3-8EF2-DB877D21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4676775"/>
            <a:ext cx="118205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53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8"/>
          <p:cNvSpPr txBox="1">
            <a:spLocks noGrp="1"/>
          </p:cNvSpPr>
          <p:nvPr>
            <p:ph type="title"/>
          </p:nvPr>
        </p:nvSpPr>
        <p:spPr>
          <a:xfrm>
            <a:off x="858431" y="61317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PARA ADICIONAR AO NOSSO NODEJS – PARTE3</a:t>
            </a:r>
            <a:br>
              <a:rPr lang="pt-BR" dirty="0"/>
            </a:br>
            <a:r>
              <a:rPr lang="pt-BR" dirty="0"/>
              <a:t>CRUD –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mongodb-legacy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1" name="Google Shape;741;p78"/>
          <p:cNvSpPr txBox="1">
            <a:spLocks noGrp="1"/>
          </p:cNvSpPr>
          <p:nvPr>
            <p:ph idx="1"/>
          </p:nvPr>
        </p:nvSpPr>
        <p:spPr>
          <a:xfrm>
            <a:off x="700885" y="2515887"/>
            <a:ext cx="10790230" cy="320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Adiciona as </a:t>
            </a:r>
            <a:r>
              <a:rPr lang="pt-BR" sz="2400" dirty="0" err="1"/>
              <a:t>const</a:t>
            </a:r>
            <a:r>
              <a:rPr lang="pt-BR" sz="2400" dirty="0"/>
              <a:t> para criar e conectar com o nosso banco</a:t>
            </a:r>
          </a:p>
          <a:p>
            <a:r>
              <a:rPr lang="pt-BR" sz="2400" b="0" dirty="0" err="1">
                <a:solidFill>
                  <a:srgbClr val="A626A4"/>
                </a:solidFill>
                <a:effectLst/>
              </a:rPr>
              <a:t>const</a:t>
            </a:r>
            <a:r>
              <a:rPr lang="pt-BR" sz="2400" b="0" dirty="0">
                <a:solidFill>
                  <a:srgbClr val="383A42"/>
                </a:solidFill>
                <a:effectLst/>
              </a:rPr>
              <a:t> </a:t>
            </a:r>
            <a:r>
              <a:rPr lang="pt-BR" sz="2400" b="0" dirty="0" err="1">
                <a:solidFill>
                  <a:srgbClr val="986801"/>
                </a:solidFill>
                <a:effectLst/>
              </a:rPr>
              <a:t>client</a:t>
            </a:r>
            <a:r>
              <a:rPr lang="pt-BR" sz="2400" b="0" dirty="0">
                <a:solidFill>
                  <a:srgbClr val="383A42"/>
                </a:solidFill>
                <a:effectLst/>
              </a:rPr>
              <a:t> </a:t>
            </a:r>
            <a:r>
              <a:rPr lang="pt-BR" sz="2400" b="0" dirty="0">
                <a:solidFill>
                  <a:srgbClr val="0184BC"/>
                </a:solidFill>
                <a:effectLst/>
              </a:rPr>
              <a:t>=</a:t>
            </a:r>
            <a:r>
              <a:rPr lang="pt-BR" sz="2400" b="0" dirty="0">
                <a:solidFill>
                  <a:srgbClr val="383A42"/>
                </a:solidFill>
                <a:effectLst/>
              </a:rPr>
              <a:t> </a:t>
            </a:r>
            <a:r>
              <a:rPr lang="pt-BR" sz="2400" b="0" dirty="0">
                <a:solidFill>
                  <a:srgbClr val="A626A4"/>
                </a:solidFill>
                <a:effectLst/>
              </a:rPr>
              <a:t>new</a:t>
            </a:r>
            <a:r>
              <a:rPr lang="pt-BR" sz="2400" b="0" dirty="0">
                <a:solidFill>
                  <a:srgbClr val="383A42"/>
                </a:solidFill>
                <a:effectLst/>
              </a:rPr>
              <a:t> </a:t>
            </a:r>
            <a:r>
              <a:rPr lang="pt-BR" sz="2400" b="0" dirty="0" err="1">
                <a:solidFill>
                  <a:srgbClr val="4078F2"/>
                </a:solidFill>
                <a:effectLst/>
              </a:rPr>
              <a:t>MongoClient</a:t>
            </a:r>
            <a:r>
              <a:rPr lang="pt-BR" sz="2400" b="0" dirty="0">
                <a:solidFill>
                  <a:schemeClr val="bg1"/>
                </a:solidFill>
                <a:effectLst/>
              </a:rPr>
              <a:t>(uri);</a:t>
            </a:r>
          </a:p>
          <a:p>
            <a:r>
              <a:rPr lang="pt-BR" sz="2400" b="0" dirty="0" err="1">
                <a:solidFill>
                  <a:srgbClr val="A626A4"/>
                </a:solidFill>
                <a:effectLst/>
              </a:rPr>
              <a:t>const</a:t>
            </a:r>
            <a:r>
              <a:rPr lang="pt-BR" sz="2400" b="0" dirty="0">
                <a:solidFill>
                  <a:srgbClr val="383A42"/>
                </a:solidFill>
                <a:effectLst/>
              </a:rPr>
              <a:t> </a:t>
            </a:r>
            <a:r>
              <a:rPr lang="pt-BR" sz="2400" b="0" dirty="0" err="1">
                <a:solidFill>
                  <a:srgbClr val="986801"/>
                </a:solidFill>
                <a:effectLst/>
              </a:rPr>
              <a:t>db</a:t>
            </a:r>
            <a:r>
              <a:rPr lang="pt-BR" sz="2400" b="0" dirty="0">
                <a:solidFill>
                  <a:srgbClr val="383A42"/>
                </a:solidFill>
                <a:effectLst/>
              </a:rPr>
              <a:t> </a:t>
            </a:r>
            <a:r>
              <a:rPr lang="pt-BR" sz="2400" b="0" dirty="0">
                <a:solidFill>
                  <a:srgbClr val="0184BC"/>
                </a:solidFill>
                <a:effectLst/>
              </a:rPr>
              <a:t>=</a:t>
            </a:r>
            <a:r>
              <a:rPr lang="pt-BR" sz="2400" b="0" dirty="0">
                <a:solidFill>
                  <a:srgbClr val="383A42"/>
                </a:solidFill>
                <a:effectLst/>
              </a:rPr>
              <a:t> </a:t>
            </a:r>
            <a:r>
              <a:rPr lang="pt-BR" sz="2400" b="0" dirty="0" err="1">
                <a:solidFill>
                  <a:srgbClr val="383A42"/>
                </a:solidFill>
                <a:effectLst/>
              </a:rPr>
              <a:t>client.</a:t>
            </a:r>
            <a:r>
              <a:rPr lang="pt-BR" sz="2400" b="0" dirty="0" err="1">
                <a:solidFill>
                  <a:srgbClr val="4078F2"/>
                </a:solidFill>
                <a:effectLst/>
              </a:rPr>
              <a:t>db</a:t>
            </a:r>
            <a:r>
              <a:rPr lang="pt-BR" sz="2400" b="0" dirty="0">
                <a:solidFill>
                  <a:schemeClr val="bg1"/>
                </a:solidFill>
                <a:effectLst/>
              </a:rPr>
              <a:t>("teste-</a:t>
            </a:r>
            <a:r>
              <a:rPr lang="pt-BR" sz="2400" b="0" dirty="0" err="1">
                <a:solidFill>
                  <a:schemeClr val="bg1"/>
                </a:solidFill>
                <a:effectLst/>
              </a:rPr>
              <a:t>db</a:t>
            </a:r>
            <a:r>
              <a:rPr lang="pt-BR" sz="2400" b="0" dirty="0">
                <a:solidFill>
                  <a:schemeClr val="bg1"/>
                </a:solidFill>
                <a:effectLst/>
              </a:rPr>
              <a:t>");</a:t>
            </a:r>
          </a:p>
          <a:p>
            <a:r>
              <a:rPr lang="pt-BR" sz="2400" b="0" dirty="0" err="1">
                <a:solidFill>
                  <a:srgbClr val="A626A4"/>
                </a:solidFill>
                <a:effectLst/>
              </a:rPr>
              <a:t>const</a:t>
            </a:r>
            <a:r>
              <a:rPr lang="pt-BR" sz="2400" b="0" dirty="0">
                <a:solidFill>
                  <a:srgbClr val="383A42"/>
                </a:solidFill>
                <a:effectLst/>
              </a:rPr>
              <a:t> </a:t>
            </a:r>
            <a:r>
              <a:rPr lang="pt-BR" sz="2400" b="0" dirty="0" err="1">
                <a:solidFill>
                  <a:srgbClr val="986801"/>
                </a:solidFill>
                <a:effectLst/>
              </a:rPr>
              <a:t>collection</a:t>
            </a:r>
            <a:r>
              <a:rPr lang="pt-BR" sz="2400" b="0" dirty="0">
                <a:solidFill>
                  <a:srgbClr val="383A42"/>
                </a:solidFill>
                <a:effectLst/>
              </a:rPr>
              <a:t> </a:t>
            </a:r>
            <a:r>
              <a:rPr lang="pt-BR" sz="2400" b="0" dirty="0">
                <a:solidFill>
                  <a:srgbClr val="0184BC"/>
                </a:solidFill>
                <a:effectLst/>
              </a:rPr>
              <a:t>=</a:t>
            </a:r>
            <a:r>
              <a:rPr lang="pt-BR" sz="2400" b="0" dirty="0">
                <a:solidFill>
                  <a:srgbClr val="383A42"/>
                </a:solidFill>
                <a:effectLst/>
              </a:rPr>
              <a:t> </a:t>
            </a:r>
            <a:r>
              <a:rPr lang="pt-BR" sz="2400" b="0" dirty="0" err="1">
                <a:solidFill>
                  <a:srgbClr val="383A42"/>
                </a:solidFill>
                <a:effectLst/>
              </a:rPr>
              <a:t>db.</a:t>
            </a:r>
            <a:r>
              <a:rPr lang="pt-BR" sz="2400" b="0" dirty="0" err="1">
                <a:solidFill>
                  <a:srgbClr val="4078F2"/>
                </a:solidFill>
                <a:effectLst/>
              </a:rPr>
              <a:t>collection</a:t>
            </a:r>
            <a:r>
              <a:rPr lang="pt-BR" sz="2400" b="0" dirty="0">
                <a:solidFill>
                  <a:schemeClr val="bg1"/>
                </a:solidFill>
                <a:effectLst/>
              </a:rPr>
              <a:t>('</a:t>
            </a:r>
            <a:r>
              <a:rPr lang="pt-BR" sz="2400" b="0" dirty="0" err="1">
                <a:solidFill>
                  <a:schemeClr val="bg1"/>
                </a:solidFill>
                <a:effectLst/>
              </a:rPr>
              <a:t>crud</a:t>
            </a:r>
            <a:r>
              <a:rPr lang="pt-BR" sz="2400" b="0" dirty="0">
                <a:solidFill>
                  <a:schemeClr val="bg1"/>
                </a:solidFill>
                <a:effectLst/>
              </a:rPr>
              <a:t>');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lang="pt-BR" sz="2400" b="1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DFE8C7-E749-FC91-B2D7-CA6D11685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045" y="4872485"/>
            <a:ext cx="74390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575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8"/>
          <p:cNvSpPr txBox="1">
            <a:spLocks noGrp="1"/>
          </p:cNvSpPr>
          <p:nvPr>
            <p:ph type="title"/>
          </p:nvPr>
        </p:nvSpPr>
        <p:spPr>
          <a:xfrm>
            <a:off x="858431" y="61317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PARA ADICIONAR AO NOSSO NODEJS – PARTE3</a:t>
            </a:r>
            <a:br>
              <a:rPr lang="pt-BR" dirty="0"/>
            </a:br>
            <a:r>
              <a:rPr lang="pt-BR" b="1" dirty="0"/>
              <a:t>C</a:t>
            </a:r>
            <a:r>
              <a:rPr lang="pt-BR" dirty="0"/>
              <a:t>RUD – Criar =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1" name="Google Shape;741;p78"/>
          <p:cNvSpPr txBox="1">
            <a:spLocks noGrp="1"/>
          </p:cNvSpPr>
          <p:nvPr>
            <p:ph idx="1"/>
          </p:nvPr>
        </p:nvSpPr>
        <p:spPr>
          <a:xfrm>
            <a:off x="344557" y="2252871"/>
            <a:ext cx="11146558" cy="3472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Vamos adicionar a nossa rota (recurso) para criar o nosso usuário (nome e sobrenome) no banco de dados.</a:t>
            </a:r>
          </a:p>
          <a:p>
            <a:r>
              <a:rPr lang="pt-BR" sz="2400" b="0" dirty="0">
                <a:solidFill>
                  <a:srgbClr val="A626A4"/>
                </a:solidFill>
                <a:effectLst/>
              </a:rPr>
              <a:t>Pode </a:t>
            </a:r>
          </a:p>
          <a:p>
            <a:pPr marL="0" indent="0">
              <a:buNone/>
            </a:pPr>
            <a:r>
              <a:rPr lang="pt-BR" sz="2400" b="0" dirty="0">
                <a:solidFill>
                  <a:srgbClr val="A626A4"/>
                </a:solidFill>
                <a:effectLst/>
              </a:rPr>
              <a:t>copiar nos</a:t>
            </a:r>
          </a:p>
          <a:p>
            <a:pPr marL="0" indent="0">
              <a:buNone/>
            </a:pPr>
            <a:r>
              <a:rPr lang="pt-BR" sz="2400" b="0" dirty="0">
                <a:solidFill>
                  <a:srgbClr val="A626A4"/>
                </a:solidFill>
                <a:effectLst/>
              </a:rPr>
              <a:t> comentários</a:t>
            </a:r>
            <a:endParaRPr lang="pt-BR" sz="2400" b="1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B7F7A08-A8AC-635F-5378-F75F6133E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183" y="3278050"/>
            <a:ext cx="9316278" cy="348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551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3"/>
          <p:cNvSpPr txBox="1">
            <a:spLocks noGrp="1"/>
          </p:cNvSpPr>
          <p:nvPr>
            <p:ph idx="1"/>
          </p:nvPr>
        </p:nvSpPr>
        <p:spPr>
          <a:xfrm>
            <a:off x="909359" y="457863"/>
            <a:ext cx="11044102" cy="2019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Após rodar novamente o “</a:t>
            </a:r>
            <a:r>
              <a:rPr lang="pt-BR" sz="2400" dirty="0" err="1">
                <a:solidFill>
                  <a:schemeClr val="bg1"/>
                </a:solidFill>
              </a:rPr>
              <a:t>npm</a:t>
            </a:r>
            <a:r>
              <a:rPr lang="pt-BR" sz="2400" dirty="0">
                <a:solidFill>
                  <a:schemeClr val="bg1"/>
                </a:solidFill>
              </a:rPr>
              <a:t> start” </a:t>
            </a:r>
            <a:endParaRPr sz="2400"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Digite no Browser Chrome (ou Firefox ou Edge) o endereço do nosso servidor local: localhost:3000</a:t>
            </a: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pt-BR" sz="2400" dirty="0">
                <a:solidFill>
                  <a:schemeClr val="bg1"/>
                </a:solidFill>
              </a:rPr>
              <a:t> </a:t>
            </a: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783" name="Google Shape;783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4380144"/>
            <a:ext cx="559117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918" y="2849879"/>
            <a:ext cx="787717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9"/>
          <p:cNvSpPr txBox="1">
            <a:spLocks noGrp="1"/>
          </p:cNvSpPr>
          <p:nvPr>
            <p:ph idx="1"/>
          </p:nvPr>
        </p:nvSpPr>
        <p:spPr>
          <a:xfrm>
            <a:off x="1141412" y="856211"/>
            <a:ext cx="10346777" cy="49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>
                <a:solidFill>
                  <a:schemeClr val="bg1"/>
                </a:solidFill>
              </a:rPr>
              <a:t>Para rodar o nosso código devemos abrir “New Terminal” na opção “Terminal” do nosso VS Code. </a:t>
            </a:r>
            <a:endParaRPr sz="24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>
              <a:solidFill>
                <a:schemeClr val="bg1"/>
              </a:solidFill>
            </a:endParaRPr>
          </a:p>
        </p:txBody>
      </p:sp>
      <p:pic>
        <p:nvPicPr>
          <p:cNvPr id="751" name="Google Shape;751;p79"/>
          <p:cNvPicPr preferRelativeResize="0"/>
          <p:nvPr/>
        </p:nvPicPr>
        <p:blipFill rotWithShape="1">
          <a:blip r:embed="rId3">
            <a:alphaModFix/>
          </a:blip>
          <a:srcRect l="50864" r="32022" b="57340"/>
          <a:stretch/>
        </p:blipFill>
        <p:spPr>
          <a:xfrm>
            <a:off x="3592381" y="2568442"/>
            <a:ext cx="5444837" cy="3845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0"/>
          <p:cNvSpPr txBox="1">
            <a:spLocks noGrp="1"/>
          </p:cNvSpPr>
          <p:nvPr>
            <p:ph idx="1"/>
          </p:nvPr>
        </p:nvSpPr>
        <p:spPr>
          <a:xfrm>
            <a:off x="1005739" y="577915"/>
            <a:ext cx="10346777" cy="49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Acesse a pasta que está o seu código. No meu caso estava em “C:\</a:t>
            </a:r>
            <a:r>
              <a:rPr lang="pt-BR" sz="2400" dirty="0" err="1">
                <a:solidFill>
                  <a:schemeClr val="bg1"/>
                </a:solidFill>
              </a:rPr>
              <a:t>Users</a:t>
            </a:r>
            <a:r>
              <a:rPr lang="pt-BR" sz="2400" dirty="0">
                <a:solidFill>
                  <a:schemeClr val="bg1"/>
                </a:solidFill>
              </a:rPr>
              <a:t>\</a:t>
            </a:r>
            <a:r>
              <a:rPr lang="pt-BR" sz="2400" dirty="0" err="1">
                <a:solidFill>
                  <a:schemeClr val="bg1"/>
                </a:solidFill>
              </a:rPr>
              <a:t>User</a:t>
            </a:r>
            <a:r>
              <a:rPr lang="pt-BR" sz="2400" dirty="0">
                <a:solidFill>
                  <a:schemeClr val="bg1"/>
                </a:solidFill>
              </a:rPr>
              <a:t>\Desktop\</a:t>
            </a:r>
            <a:r>
              <a:rPr lang="pt-BR" sz="2400" dirty="0" err="1">
                <a:solidFill>
                  <a:schemeClr val="bg1"/>
                </a:solidFill>
              </a:rPr>
              <a:t>cursosPratica</a:t>
            </a:r>
            <a:r>
              <a:rPr lang="pt-BR" sz="2400" dirty="0">
                <a:solidFill>
                  <a:schemeClr val="bg1"/>
                </a:solidFill>
              </a:rPr>
              <a:t>\Aula\</a:t>
            </a:r>
            <a:r>
              <a:rPr lang="pt-BR" sz="2400" dirty="0" err="1">
                <a:solidFill>
                  <a:schemeClr val="bg1"/>
                </a:solidFill>
              </a:rPr>
              <a:t>projetoBDCerto</a:t>
            </a:r>
            <a:r>
              <a:rPr lang="pt-BR" sz="2400" dirty="0">
                <a:solidFill>
                  <a:schemeClr val="bg1"/>
                </a:solidFill>
              </a:rPr>
              <a:t>\</a:t>
            </a:r>
            <a:r>
              <a:rPr lang="pt-BR" sz="2400" dirty="0" err="1">
                <a:solidFill>
                  <a:schemeClr val="bg1"/>
                </a:solidFill>
              </a:rPr>
              <a:t>projetoBD</a:t>
            </a:r>
            <a:r>
              <a:rPr lang="pt-BR" sz="2400" dirty="0">
                <a:solidFill>
                  <a:schemeClr val="bg1"/>
                </a:solidFill>
              </a:rPr>
              <a:t>” e para acessar digitei os comandos abaixo no Terminal:</a:t>
            </a: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pt-BR" sz="2400" dirty="0">
                <a:solidFill>
                  <a:schemeClr val="bg1"/>
                </a:solidFill>
              </a:rPr>
              <a:t> </a:t>
            </a: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758" name="Google Shape;758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1478" y="2816109"/>
            <a:ext cx="811530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1"/>
          <p:cNvSpPr txBox="1">
            <a:spLocks noGrp="1"/>
          </p:cNvSpPr>
          <p:nvPr>
            <p:ph idx="1"/>
          </p:nvPr>
        </p:nvSpPr>
        <p:spPr>
          <a:xfrm>
            <a:off x="1141412" y="856211"/>
            <a:ext cx="10346777" cy="49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Digite o código: “</a:t>
            </a:r>
            <a:r>
              <a:rPr lang="pt-BR" sz="2400" dirty="0" err="1">
                <a:solidFill>
                  <a:schemeClr val="bg1"/>
                </a:solidFill>
              </a:rPr>
              <a:t>npm</a:t>
            </a:r>
            <a:r>
              <a:rPr lang="pt-BR" sz="2400" dirty="0">
                <a:solidFill>
                  <a:schemeClr val="bg1"/>
                </a:solidFill>
              </a:rPr>
              <a:t> start”</a:t>
            </a: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pt-BR" sz="2400" dirty="0">
                <a:solidFill>
                  <a:schemeClr val="bg1"/>
                </a:solidFill>
              </a:rPr>
              <a:t> </a:t>
            </a: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765" name="Google Shape;765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4401" y="3542599"/>
            <a:ext cx="773430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81"/>
          <p:cNvSpPr/>
          <p:nvPr/>
        </p:nvSpPr>
        <p:spPr>
          <a:xfrm>
            <a:off x="8706919" y="3448215"/>
            <a:ext cx="989214" cy="48213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67" name="Google Shape;767;p81"/>
          <p:cNvSpPr/>
          <p:nvPr/>
        </p:nvSpPr>
        <p:spPr>
          <a:xfrm>
            <a:off x="8630025" y="2489567"/>
            <a:ext cx="1143001" cy="958648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>
            <a:spLocks noGrp="1"/>
          </p:cNvSpPr>
          <p:nvPr>
            <p:ph type="title"/>
          </p:nvPr>
        </p:nvSpPr>
        <p:spPr>
          <a:xfrm>
            <a:off x="1141412" y="86535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b="1" dirty="0"/>
              <a:t>INSTALANDO O EXPRESS</a:t>
            </a:r>
            <a:endParaRPr b="1" dirty="0"/>
          </a:p>
        </p:txBody>
      </p:sp>
      <p:sp>
        <p:nvSpPr>
          <p:cNvPr id="280" name="Google Shape;280;p25"/>
          <p:cNvSpPr txBox="1">
            <a:spLocks noGrp="1"/>
          </p:cNvSpPr>
          <p:nvPr>
            <p:ph idx="1"/>
          </p:nvPr>
        </p:nvSpPr>
        <p:spPr>
          <a:xfrm>
            <a:off x="1141412" y="1572322"/>
            <a:ext cx="9905999" cy="421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ingdings" panose="05000000000000000000" pitchFamily="2" charset="2"/>
              <a:buChar char="Ø"/>
            </a:pPr>
            <a:r>
              <a:rPr lang="pt-BR" b="1" dirty="0" err="1">
                <a:solidFill>
                  <a:schemeClr val="bg1"/>
                </a:solidFill>
              </a:rPr>
              <a:t>npm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install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express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281" name="Google Shape;28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8613" y="2152651"/>
            <a:ext cx="79343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8613" y="4048244"/>
            <a:ext cx="25336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6824" y="2802056"/>
            <a:ext cx="3873190" cy="349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2700" y="3062287"/>
            <a:ext cx="708660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82"/>
          <p:cNvSpPr txBox="1">
            <a:spLocks noGrp="1"/>
          </p:cNvSpPr>
          <p:nvPr>
            <p:ph idx="1"/>
          </p:nvPr>
        </p:nvSpPr>
        <p:spPr>
          <a:xfrm>
            <a:off x="1141412" y="856211"/>
            <a:ext cx="10346777" cy="49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Digite o comando: “</a:t>
            </a:r>
            <a:r>
              <a:rPr lang="pt-BR" sz="2400" dirty="0" err="1">
                <a:solidFill>
                  <a:schemeClr val="bg1"/>
                </a:solidFill>
              </a:rPr>
              <a:t>Ctrl</a:t>
            </a:r>
            <a:r>
              <a:rPr lang="pt-BR" sz="2400" dirty="0">
                <a:solidFill>
                  <a:schemeClr val="bg1"/>
                </a:solidFill>
              </a:rPr>
              <a:t> + c” para parar o servidor</a:t>
            </a:r>
            <a:endParaRPr sz="2400"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Digite “S” para confirmar</a:t>
            </a: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pt-BR" sz="2400" dirty="0">
                <a:solidFill>
                  <a:schemeClr val="bg1"/>
                </a:solidFill>
              </a:rPr>
              <a:t> </a:t>
            </a: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775" name="Google Shape;775;p82"/>
          <p:cNvSpPr/>
          <p:nvPr/>
        </p:nvSpPr>
        <p:spPr>
          <a:xfrm>
            <a:off x="6716685" y="3350029"/>
            <a:ext cx="390698" cy="27847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76" name="Google Shape;776;p82"/>
          <p:cNvSpPr/>
          <p:nvPr/>
        </p:nvSpPr>
        <p:spPr>
          <a:xfrm>
            <a:off x="6340533" y="2247510"/>
            <a:ext cx="1143001" cy="958648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1FA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VAMOS CRIAR OUTRA VIEW PARA LER OS DADOS DO CRUD(GET)</a:t>
            </a:r>
            <a:endParaRPr dirty="0"/>
          </a:p>
        </p:txBody>
      </p:sp>
      <p:sp>
        <p:nvSpPr>
          <p:cNvPr id="810" name="Google Shape;810;p86"/>
          <p:cNvSpPr txBox="1">
            <a:spLocks noGrp="1"/>
          </p:cNvSpPr>
          <p:nvPr>
            <p:ph idx="1"/>
          </p:nvPr>
        </p:nvSpPr>
        <p:spPr>
          <a:xfrm>
            <a:off x="1154954" y="2603500"/>
            <a:ext cx="8850437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Dentro da pasta </a:t>
            </a:r>
            <a:r>
              <a:rPr lang="pt-BR" sz="2400" dirty="0" err="1"/>
              <a:t>views</a:t>
            </a:r>
            <a:r>
              <a:rPr lang="pt-BR" sz="2400" dirty="0"/>
              <a:t> crie o arquivo</a:t>
            </a:r>
            <a:endParaRPr sz="2400"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pt-BR" sz="2400" b="1" dirty="0" err="1"/>
              <a:t>show.ejs</a:t>
            </a:r>
            <a:endParaRPr lang="pt-BR" sz="2400" b="1"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endParaRPr lang="pt-BR" sz="2400" b="1"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pt-BR" sz="2400" b="1" dirty="0"/>
              <a:t>Copie o código que consta nos comentários.</a:t>
            </a:r>
          </a:p>
        </p:txBody>
      </p:sp>
      <p:pic>
        <p:nvPicPr>
          <p:cNvPr id="811" name="Google Shape;811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13321" y="3429000"/>
            <a:ext cx="3178679" cy="3145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7"/>
          <p:cNvSpPr txBox="1">
            <a:spLocks noGrp="1"/>
          </p:cNvSpPr>
          <p:nvPr>
            <p:ph idx="1"/>
          </p:nvPr>
        </p:nvSpPr>
        <p:spPr>
          <a:xfrm>
            <a:off x="543340" y="2391188"/>
            <a:ext cx="11330608" cy="253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200" dirty="0">
                <a:solidFill>
                  <a:schemeClr val="tx1"/>
                </a:solidFill>
              </a:rPr>
              <a:t>Na linha 18 do nosso </a:t>
            </a:r>
            <a:r>
              <a:rPr lang="pt-BR" sz="2200" dirty="0" err="1">
                <a:solidFill>
                  <a:schemeClr val="tx1"/>
                </a:solidFill>
              </a:rPr>
              <a:t>html</a:t>
            </a:r>
            <a:r>
              <a:rPr lang="pt-BR" sz="2200" dirty="0">
                <a:solidFill>
                  <a:schemeClr val="tx1"/>
                </a:solidFill>
              </a:rPr>
              <a:t> consta a variável </a:t>
            </a:r>
            <a:r>
              <a:rPr lang="pt-BR" sz="2200" dirty="0" err="1">
                <a:solidFill>
                  <a:schemeClr val="tx1"/>
                </a:solidFill>
              </a:rPr>
              <a:t>crud</a:t>
            </a:r>
            <a:r>
              <a:rPr lang="pt-BR" sz="2200" dirty="0">
                <a:solidFill>
                  <a:schemeClr val="tx1"/>
                </a:solidFill>
              </a:rPr>
              <a:t> com o método .</a:t>
            </a:r>
            <a:r>
              <a:rPr lang="pt-BR" sz="2200" dirty="0" err="1">
                <a:solidFill>
                  <a:schemeClr val="tx1"/>
                </a:solidFill>
              </a:rPr>
              <a:t>forEach</a:t>
            </a:r>
            <a:r>
              <a:rPr lang="pt-BR" sz="2200" dirty="0">
                <a:solidFill>
                  <a:schemeClr val="tx1"/>
                </a:solidFill>
              </a:rPr>
              <a:t>() para percorrer o conteúdo da nossa </a:t>
            </a:r>
            <a:r>
              <a:rPr lang="pt-BR" sz="2200" dirty="0" err="1">
                <a:solidFill>
                  <a:schemeClr val="tx1"/>
                </a:solidFill>
              </a:rPr>
              <a:t>collection</a:t>
            </a:r>
            <a:r>
              <a:rPr lang="pt-BR" sz="2200" dirty="0">
                <a:solidFill>
                  <a:schemeClr val="tx1"/>
                </a:solidFill>
              </a:rPr>
              <a:t> no nosso banco de dados.</a:t>
            </a:r>
            <a:endParaRPr sz="2200" dirty="0">
              <a:solidFill>
                <a:schemeClr val="tx1"/>
              </a:solidFill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200" dirty="0">
                <a:solidFill>
                  <a:schemeClr val="tx1"/>
                </a:solidFill>
              </a:rPr>
              <a:t>A </a:t>
            </a:r>
            <a:r>
              <a:rPr lang="pt-BR" sz="2200" dirty="0" err="1">
                <a:solidFill>
                  <a:schemeClr val="tx1"/>
                </a:solidFill>
              </a:rPr>
              <a:t>function</a:t>
            </a:r>
            <a:r>
              <a:rPr lang="pt-BR" sz="2200" dirty="0">
                <a:solidFill>
                  <a:schemeClr val="tx1"/>
                </a:solidFill>
              </a:rPr>
              <a:t>(</a:t>
            </a:r>
            <a:r>
              <a:rPr lang="pt-BR" sz="2200" dirty="0" err="1">
                <a:solidFill>
                  <a:schemeClr val="tx1"/>
                </a:solidFill>
              </a:rPr>
              <a:t>details</a:t>
            </a:r>
            <a:r>
              <a:rPr lang="pt-BR" sz="2200" dirty="0">
                <a:solidFill>
                  <a:schemeClr val="tx1"/>
                </a:solidFill>
              </a:rPr>
              <a:t>) na linha 20 a 25 são para exibir o conteúdo que chamamos por meio do deitails.name e </a:t>
            </a:r>
            <a:r>
              <a:rPr lang="pt-BR" sz="2200" dirty="0" err="1">
                <a:solidFill>
                  <a:schemeClr val="tx1"/>
                </a:solidFill>
              </a:rPr>
              <a:t>details.surname</a:t>
            </a:r>
            <a:r>
              <a:rPr lang="pt-BR" sz="2200" dirty="0">
                <a:solidFill>
                  <a:schemeClr val="tx1"/>
                </a:solidFill>
              </a:rPr>
              <a:t>.</a:t>
            </a:r>
            <a:endParaRPr sz="2200" dirty="0">
              <a:solidFill>
                <a:schemeClr val="tx1"/>
              </a:solidFill>
            </a:endParaRPr>
          </a:p>
        </p:txBody>
      </p:sp>
      <p:pic>
        <p:nvPicPr>
          <p:cNvPr id="817" name="Google Shape;817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4560" y="4157455"/>
            <a:ext cx="613410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2;p78">
            <a:extLst>
              <a:ext uri="{FF2B5EF4-FFF2-40B4-BE49-F238E27FC236}">
                <a16:creationId xmlns:a16="http://schemas.microsoft.com/office/drawing/2014/main" id="{7BBE0481-2DA5-4A4A-C6A3-E561AADFC1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9666" y="606783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SzPts val="3600"/>
            </a:pPr>
            <a:r>
              <a:rPr lang="pt-BR" dirty="0"/>
              <a:t>LER (GET) - REDIRECIONANDO PARA O GET</a:t>
            </a:r>
            <a:endParaRPr dirty="0"/>
          </a:p>
        </p:txBody>
      </p:sp>
      <p:sp>
        <p:nvSpPr>
          <p:cNvPr id="822" name="Google Shape;822;p88"/>
          <p:cNvSpPr txBox="1">
            <a:spLocks noGrp="1"/>
          </p:cNvSpPr>
          <p:nvPr>
            <p:ph idx="1"/>
          </p:nvPr>
        </p:nvSpPr>
        <p:spPr>
          <a:xfrm>
            <a:off x="304800" y="2226365"/>
            <a:ext cx="11392982" cy="356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Precisamos adicionar o nosso GET com a rota “/show” e exibir na nossa </a:t>
            </a:r>
            <a:r>
              <a:rPr lang="pt-BR" sz="2400" dirty="0" err="1"/>
              <a:t>views</a:t>
            </a:r>
            <a:r>
              <a:rPr lang="pt-BR" sz="2400" dirty="0"/>
              <a:t> </a:t>
            </a:r>
            <a:r>
              <a:rPr lang="pt-BR" sz="2400" dirty="0" err="1"/>
              <a:t>show.ejs</a:t>
            </a:r>
            <a:r>
              <a:rPr lang="pt-BR" sz="2400" dirty="0"/>
              <a:t> ao nosso server.js com o banco e 0 nosso browser: http://localhost:3000/show</a:t>
            </a:r>
            <a:endParaRPr sz="2400" dirty="0"/>
          </a:p>
        </p:txBody>
      </p:sp>
      <p:pic>
        <p:nvPicPr>
          <p:cNvPr id="823" name="Google Shape;823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46419" y="3876674"/>
            <a:ext cx="3067050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218" y="3667125"/>
            <a:ext cx="643890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54D2AE-2926-A796-106F-CBA9F8A1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CONFIGURANDO PARA RECONHECER COMO OBJETO ID O NOSSO DELETE E EDIT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5786A3-595C-EE2B-860E-453FE6619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92626"/>
            <a:ext cx="10308383" cy="3727174"/>
          </a:xfrm>
        </p:spPr>
        <p:txBody>
          <a:bodyPr>
            <a:normAutofit/>
          </a:bodyPr>
          <a:lstStyle/>
          <a:p>
            <a:r>
              <a:rPr lang="pt-BR" sz="2400" dirty="0"/>
              <a:t>Adicione a implementação abaixo para conseguirmos manipular no banco de dados </a:t>
            </a:r>
            <a:r>
              <a:rPr lang="pt-BR" sz="2400" dirty="0" err="1"/>
              <a:t>MongoDB</a:t>
            </a:r>
            <a:r>
              <a:rPr lang="pt-BR" sz="2400" dirty="0"/>
              <a:t> porque os dados são guardados na </a:t>
            </a:r>
            <a:r>
              <a:rPr lang="pt-BR" sz="2400" dirty="0" err="1"/>
              <a:t>collection</a:t>
            </a:r>
            <a:r>
              <a:rPr lang="pt-BR" sz="2400" dirty="0"/>
              <a:t> como </a:t>
            </a:r>
            <a:r>
              <a:rPr lang="pt-BR" sz="2400" dirty="0" err="1"/>
              <a:t>Object_ID</a:t>
            </a:r>
            <a:r>
              <a:rPr lang="pt-BR" sz="2400" dirty="0"/>
              <a:t>. Ou seja, a edição (update) ou exclusão (delete) ocorrem por meio do ID (único para cada dado adicionado).</a:t>
            </a:r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7B87DC-7371-7411-6A02-CC17D83F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7" y="4221969"/>
            <a:ext cx="107346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59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b="1" dirty="0"/>
              <a:t>EJS</a:t>
            </a:r>
            <a:r>
              <a:rPr lang="pt-BR" dirty="0"/>
              <a:t> UPDATE (ATUALIZAÇÃO) – CRUD (EXPRESS)</a:t>
            </a:r>
            <a:endParaRPr dirty="0"/>
          </a:p>
        </p:txBody>
      </p:sp>
      <p:pic>
        <p:nvPicPr>
          <p:cNvPr id="831" name="Google Shape;831;p89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1417983" y="2345635"/>
            <a:ext cx="9204303" cy="4174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90"/>
          <p:cNvSpPr txBox="1">
            <a:spLocks noGrp="1"/>
          </p:cNvSpPr>
          <p:nvPr>
            <p:ph idx="1"/>
          </p:nvPr>
        </p:nvSpPr>
        <p:spPr>
          <a:xfrm>
            <a:off x="1141412" y="869795"/>
            <a:ext cx="9905999" cy="492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>
                <a:solidFill>
                  <a:schemeClr val="bg1"/>
                </a:solidFill>
              </a:rPr>
              <a:t>Criamos o editar, deletar e o botão novo nossa view show.ejs</a:t>
            </a:r>
            <a:endParaRPr sz="2400">
              <a:solidFill>
                <a:schemeClr val="bg1"/>
              </a:solidFill>
            </a:endParaRPr>
          </a:p>
        </p:txBody>
      </p:sp>
      <p:pic>
        <p:nvPicPr>
          <p:cNvPr id="838" name="Google Shape;838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7388" y="2051640"/>
            <a:ext cx="4983665" cy="393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2;p78">
            <a:extLst>
              <a:ext uri="{FF2B5EF4-FFF2-40B4-BE49-F238E27FC236}">
                <a16:creationId xmlns:a16="http://schemas.microsoft.com/office/drawing/2014/main" id="{701DBD8C-3163-362C-4076-EAC91EA26A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752" y="588769"/>
            <a:ext cx="9905998" cy="133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SzPts val="3600"/>
            </a:pPr>
            <a:r>
              <a:rPr lang="pt-BR" dirty="0"/>
              <a:t>Implementando os verbos da 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edit.ejs</a:t>
            </a:r>
            <a:endParaRPr dirty="0"/>
          </a:p>
        </p:txBody>
      </p:sp>
      <p:sp>
        <p:nvSpPr>
          <p:cNvPr id="844" name="Google Shape;844;p91"/>
          <p:cNvSpPr txBox="1">
            <a:spLocks noGrp="1"/>
          </p:cNvSpPr>
          <p:nvPr>
            <p:ph idx="1"/>
          </p:nvPr>
        </p:nvSpPr>
        <p:spPr>
          <a:xfrm>
            <a:off x="410817" y="2252870"/>
            <a:ext cx="4386470" cy="428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Indicando as rotas para editar na nossa </a:t>
            </a:r>
            <a:r>
              <a:rPr lang="pt-BR" sz="2400" dirty="0" err="1"/>
              <a:t>view</a:t>
            </a:r>
            <a:r>
              <a:rPr lang="pt-BR" sz="2400" dirty="0"/>
              <a:t> </a:t>
            </a:r>
            <a:r>
              <a:rPr lang="pt-BR" sz="2400" dirty="0" err="1"/>
              <a:t>edit.ejs</a:t>
            </a:r>
            <a:endParaRPr lang="pt-BR" sz="2400" dirty="0"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endParaRPr lang="pt-BR" sz="2400" dirty="0"/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ingdings" panose="05000000000000000000" pitchFamily="2" charset="2"/>
              <a:buChar char="Ø"/>
            </a:pPr>
            <a:r>
              <a:rPr lang="pt-BR" sz="2400" dirty="0"/>
              <a:t>Podem copiar o conteúdo nos comentários mas é melhor digitar para aprender</a:t>
            </a:r>
            <a:endParaRPr sz="2400" dirty="0"/>
          </a:p>
        </p:txBody>
      </p:sp>
      <p:pic>
        <p:nvPicPr>
          <p:cNvPr id="845" name="Google Shape;845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6312" y="1736035"/>
            <a:ext cx="7235687" cy="524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92"/>
          <p:cNvSpPr txBox="1">
            <a:spLocks noGrp="1"/>
          </p:cNvSpPr>
          <p:nvPr>
            <p:ph idx="1"/>
          </p:nvPr>
        </p:nvSpPr>
        <p:spPr>
          <a:xfrm>
            <a:off x="1141412" y="613317"/>
            <a:ext cx="9905999" cy="517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Criando dentro da nossa pasta </a:t>
            </a:r>
            <a:r>
              <a:rPr lang="pt-BR" sz="2400" dirty="0" err="1">
                <a:solidFill>
                  <a:schemeClr val="bg1"/>
                </a:solidFill>
                <a:latin typeface="+mj-lt"/>
              </a:rPr>
              <a:t>views</a:t>
            </a:r>
            <a:r>
              <a:rPr lang="pt-BR" sz="2400" dirty="0">
                <a:solidFill>
                  <a:schemeClr val="bg1"/>
                </a:solidFill>
                <a:latin typeface="+mj-lt"/>
              </a:rPr>
              <a:t> o </a:t>
            </a:r>
            <a:r>
              <a:rPr lang="pt-BR" sz="2400" dirty="0" err="1">
                <a:solidFill>
                  <a:schemeClr val="bg1"/>
                </a:solidFill>
                <a:latin typeface="+mj-lt"/>
              </a:rPr>
              <a:t>edit.ejs</a:t>
            </a:r>
            <a:endParaRPr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52" name="Google Shape;852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6674" y="1317924"/>
            <a:ext cx="7997980" cy="5309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93"/>
          <p:cNvSpPr txBox="1">
            <a:spLocks noGrp="1"/>
          </p:cNvSpPr>
          <p:nvPr>
            <p:ph idx="1"/>
          </p:nvPr>
        </p:nvSpPr>
        <p:spPr>
          <a:xfrm>
            <a:off x="1141412" y="613317"/>
            <a:ext cx="9905999" cy="517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Acessando a nossa tela Editar e realizando a edição	</a:t>
            </a:r>
            <a:endParaRPr sz="2800" dirty="0">
              <a:solidFill>
                <a:schemeClr val="bg1"/>
              </a:solidFill>
            </a:endParaRPr>
          </a:p>
        </p:txBody>
      </p:sp>
      <p:pic>
        <p:nvPicPr>
          <p:cNvPr id="859" name="Google Shape;859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412" y="1676865"/>
            <a:ext cx="337185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5015" y="1676865"/>
            <a:ext cx="4752975" cy="240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1" name="Google Shape;861;p93"/>
          <p:cNvCxnSpPr/>
          <p:nvPr/>
        </p:nvCxnSpPr>
        <p:spPr>
          <a:xfrm rot="10800000" flipH="1">
            <a:off x="3062597" y="2207941"/>
            <a:ext cx="4709803" cy="1204333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62" name="Google Shape;862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1412" y="4628919"/>
            <a:ext cx="4200525" cy="201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3" name="Google Shape;863;p93"/>
          <p:cNvCxnSpPr/>
          <p:nvPr/>
        </p:nvCxnSpPr>
        <p:spPr>
          <a:xfrm flipH="1">
            <a:off x="3479180" y="3122341"/>
            <a:ext cx="4962293" cy="2787805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64" name="Google Shape;864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4625" y="4241764"/>
            <a:ext cx="3724275" cy="2457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5" name="Google Shape;865;p93"/>
          <p:cNvCxnSpPr/>
          <p:nvPr/>
        </p:nvCxnSpPr>
        <p:spPr>
          <a:xfrm rot="10800000" flipH="1">
            <a:off x="2062976" y="5910146"/>
            <a:ext cx="5319131" cy="412131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EXEMPLO DO NOSSO SERVER.JS</a:t>
            </a:r>
            <a:endParaRPr dirty="0"/>
          </a:p>
        </p:txBody>
      </p:sp>
      <p:pic>
        <p:nvPicPr>
          <p:cNvPr id="289" name="Google Shape;289;p26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09660" y="2505404"/>
            <a:ext cx="78105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4046" y="4445620"/>
            <a:ext cx="6905625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94"/>
          <p:cNvSpPr txBox="1">
            <a:spLocks noGrp="1"/>
          </p:cNvSpPr>
          <p:nvPr>
            <p:ph idx="1"/>
          </p:nvPr>
        </p:nvSpPr>
        <p:spPr>
          <a:xfrm>
            <a:off x="1033670" y="399771"/>
            <a:ext cx="10013741" cy="539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Visualizando em nosso banco o nosso registro foi alterado com sucesso.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872" name="Google Shape;872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379" y="1548392"/>
            <a:ext cx="3724275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169" y="1361725"/>
            <a:ext cx="6482828" cy="4938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4" name="Google Shape;874;p94"/>
          <p:cNvCxnSpPr/>
          <p:nvPr/>
        </p:nvCxnSpPr>
        <p:spPr>
          <a:xfrm flipH="1">
            <a:off x="2865863" y="3202259"/>
            <a:ext cx="5776332" cy="1592765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75" name="Google Shape;875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50059" y="4861189"/>
            <a:ext cx="7366774" cy="159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95"/>
          <p:cNvSpPr txBox="1">
            <a:spLocks noGrp="1"/>
          </p:cNvSpPr>
          <p:nvPr>
            <p:ph type="title"/>
          </p:nvPr>
        </p:nvSpPr>
        <p:spPr>
          <a:xfrm>
            <a:off x="1260088" y="477094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DELETE (DELETAR) – CRUD (EXPRESS)</a:t>
            </a:r>
            <a:endParaRPr dirty="0"/>
          </a:p>
        </p:txBody>
      </p:sp>
      <p:sp>
        <p:nvSpPr>
          <p:cNvPr id="882" name="Google Shape;882;p95"/>
          <p:cNvSpPr txBox="1">
            <a:spLocks noGrp="1"/>
          </p:cNvSpPr>
          <p:nvPr>
            <p:ph idx="1"/>
          </p:nvPr>
        </p:nvSpPr>
        <p:spPr>
          <a:xfrm>
            <a:off x="1141412" y="2385391"/>
            <a:ext cx="9905999" cy="3405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No nosso server.js vamos adicionar a rota para deletar com o tratamento para o nosso delete</a:t>
            </a:r>
            <a:endParaRPr sz="2400" dirty="0"/>
          </a:p>
        </p:txBody>
      </p:sp>
      <p:pic>
        <p:nvPicPr>
          <p:cNvPr id="883" name="Google Shape;883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0088" y="3429000"/>
            <a:ext cx="10236455" cy="300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6"/>
          <p:cNvSpPr txBox="1">
            <a:spLocks noGrp="1"/>
          </p:cNvSpPr>
          <p:nvPr>
            <p:ph idx="1"/>
          </p:nvPr>
        </p:nvSpPr>
        <p:spPr>
          <a:xfrm>
            <a:off x="1141412" y="591015"/>
            <a:ext cx="9905999" cy="520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>
                <a:solidFill>
                  <a:schemeClr val="bg1"/>
                </a:solidFill>
              </a:rPr>
              <a:t>Vamos clicar na opção “Deletar” e vai deletar do nosso banco o registro.</a:t>
            </a:r>
            <a:endParaRPr sz="2400">
              <a:solidFill>
                <a:schemeClr val="bg1"/>
              </a:solidFill>
            </a:endParaRPr>
          </a:p>
        </p:txBody>
      </p:sp>
      <p:pic>
        <p:nvPicPr>
          <p:cNvPr id="890" name="Google Shape;890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760" y="1073983"/>
            <a:ext cx="3427182" cy="271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9173" y="1073983"/>
            <a:ext cx="3042077" cy="2587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96"/>
          <p:cNvPicPr preferRelativeResize="0"/>
          <p:nvPr/>
        </p:nvPicPr>
        <p:blipFill rotWithShape="1">
          <a:blip r:embed="rId5">
            <a:alphaModFix/>
          </a:blip>
          <a:srcRect r="26143"/>
          <a:stretch/>
        </p:blipFill>
        <p:spPr>
          <a:xfrm>
            <a:off x="6067560" y="3964359"/>
            <a:ext cx="5262079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96"/>
          <p:cNvPicPr preferRelativeResize="0"/>
          <p:nvPr/>
        </p:nvPicPr>
        <p:blipFill rotWithShape="1">
          <a:blip r:embed="rId6">
            <a:alphaModFix/>
          </a:blip>
          <a:srcRect l="3757" t="-7487" r="-3757" b="7394"/>
          <a:stretch/>
        </p:blipFill>
        <p:spPr>
          <a:xfrm>
            <a:off x="428760" y="3611802"/>
            <a:ext cx="5638800" cy="32796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4" name="Google Shape;894;p96"/>
          <p:cNvCxnSpPr/>
          <p:nvPr/>
        </p:nvCxnSpPr>
        <p:spPr>
          <a:xfrm rot="10800000" flipH="1">
            <a:off x="3248160" y="2977376"/>
            <a:ext cx="2011013" cy="66907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5" name="Google Shape;895;p96"/>
          <p:cNvCxnSpPr/>
          <p:nvPr/>
        </p:nvCxnSpPr>
        <p:spPr>
          <a:xfrm flipH="1">
            <a:off x="2142351" y="3336865"/>
            <a:ext cx="3116822" cy="2350257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0B32184-5D4B-C6C0-2F3A-430B58364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Adicionando o COMPASS para visualizar o que gravamos no banco de dados </a:t>
            </a:r>
            <a:r>
              <a:rPr lang="pt-BR" dirty="0" err="1"/>
              <a:t>mongodb</a:t>
            </a:r>
            <a:endParaRPr lang="pt-BR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7DE5E55E-7A72-FE13-3FDB-C5B856A754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Permite VISUALIZAR FACILMENTE AS NOSSAS DATA BASES (Project) e nossos cluster. No caso iremos ver a nossa data base testes-</a:t>
            </a:r>
            <a:r>
              <a:rPr lang="pt-BR" dirty="0" err="1"/>
              <a:t>bd</a:t>
            </a:r>
            <a:r>
              <a:rPr lang="pt-BR" dirty="0"/>
              <a:t> e nosso </a:t>
            </a:r>
            <a:r>
              <a:rPr lang="pt-BR" dirty="0" err="1"/>
              <a:t>collection</a:t>
            </a:r>
            <a:r>
              <a:rPr lang="pt-BR" dirty="0"/>
              <a:t> </a:t>
            </a:r>
            <a:r>
              <a:rPr lang="pt-BR" dirty="0" err="1"/>
              <a:t>crud</a:t>
            </a:r>
            <a:r>
              <a:rPr lang="pt-BR" dirty="0"/>
              <a:t> que consta os nosso usuários cadastrados.</a:t>
            </a:r>
          </a:p>
        </p:txBody>
      </p:sp>
    </p:spTree>
    <p:extLst>
      <p:ext uri="{BB962C8B-B14F-4D97-AF65-F5344CB8AC3E}">
        <p14:creationId xmlns:p14="http://schemas.microsoft.com/office/powerpoint/2010/main" val="31873954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97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9420281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INSTALANDO APENAS O MONGODB COMPASS</a:t>
            </a:r>
            <a:endParaRPr dirty="0"/>
          </a:p>
        </p:txBody>
      </p:sp>
      <p:sp>
        <p:nvSpPr>
          <p:cNvPr id="902" name="Google Shape;902;p97"/>
          <p:cNvSpPr txBox="1">
            <a:spLocks noGrp="1"/>
          </p:cNvSpPr>
          <p:nvPr>
            <p:ph idx="1"/>
          </p:nvPr>
        </p:nvSpPr>
        <p:spPr>
          <a:xfrm>
            <a:off x="0" y="2305879"/>
            <a:ext cx="11542643" cy="2570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Baixe e instale o </a:t>
            </a:r>
            <a:r>
              <a:rPr lang="pt-BR" sz="2400" dirty="0" err="1"/>
              <a:t>MongoDB</a:t>
            </a:r>
            <a:r>
              <a:rPr lang="pt-BR" sz="2400" dirty="0"/>
              <a:t> </a:t>
            </a:r>
            <a:r>
              <a:rPr lang="pt-BR" sz="2400" dirty="0" err="1"/>
              <a:t>Compass</a:t>
            </a:r>
            <a:r>
              <a:rPr lang="pt-BR" sz="2400" dirty="0"/>
              <a:t> (</a:t>
            </a:r>
            <a:r>
              <a:rPr lang="pt-BR" sz="2400" dirty="0" err="1"/>
              <a:t>msi</a:t>
            </a:r>
            <a:r>
              <a:rPr lang="pt-BR" sz="2400" dirty="0"/>
              <a:t>) a opção Community Server</a:t>
            </a:r>
            <a:endParaRPr sz="2400"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pt-BR" sz="2400" dirty="0"/>
              <a:t>mongodb.com/</a:t>
            </a:r>
            <a:r>
              <a:rPr lang="pt-BR" sz="2400" dirty="0" err="1"/>
              <a:t>pt-br</a:t>
            </a:r>
            <a:r>
              <a:rPr lang="pt-BR" sz="2400" dirty="0"/>
              <a:t>/</a:t>
            </a:r>
            <a:r>
              <a:rPr lang="pt-BR" sz="2400" dirty="0" err="1"/>
              <a:t>products</a:t>
            </a:r>
            <a:r>
              <a:rPr lang="pt-BR" sz="2400" dirty="0"/>
              <a:t>/</a:t>
            </a:r>
            <a:r>
              <a:rPr lang="pt-BR" sz="2400" dirty="0" err="1"/>
              <a:t>compass</a:t>
            </a:r>
            <a:endParaRPr sz="2400" dirty="0"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/>
          </a:p>
        </p:txBody>
      </p:sp>
      <p:pic>
        <p:nvPicPr>
          <p:cNvPr id="903" name="Google Shape;903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8991" y="3273288"/>
            <a:ext cx="734170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ABRINDO O COMPASS</a:t>
            </a:r>
            <a:endParaRPr dirty="0"/>
          </a:p>
        </p:txBody>
      </p:sp>
      <p:pic>
        <p:nvPicPr>
          <p:cNvPr id="909" name="Google Shape;909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8503" y="1706881"/>
            <a:ext cx="9008908" cy="506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ADICIONANDO O NOSSO BANCO DO ATLAS</a:t>
            </a:r>
            <a:endParaRPr dirty="0"/>
          </a:p>
        </p:txBody>
      </p:sp>
      <p:sp>
        <p:nvSpPr>
          <p:cNvPr id="916" name="Google Shape;916;p99"/>
          <p:cNvSpPr txBox="1">
            <a:spLocks noGrp="1"/>
          </p:cNvSpPr>
          <p:nvPr>
            <p:ph idx="1"/>
          </p:nvPr>
        </p:nvSpPr>
        <p:spPr>
          <a:xfrm>
            <a:off x="1154954" y="2411896"/>
            <a:ext cx="8825659" cy="360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Conectando o nosso cluster </a:t>
            </a:r>
            <a:endParaRPr sz="2400" dirty="0"/>
          </a:p>
        </p:txBody>
      </p:sp>
      <p:pic>
        <p:nvPicPr>
          <p:cNvPr id="917" name="Google Shape;917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2839" y="3114846"/>
            <a:ext cx="7315585" cy="3020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USANDO O COMPASS</a:t>
            </a:r>
            <a:endParaRPr/>
          </a:p>
        </p:txBody>
      </p:sp>
      <p:sp>
        <p:nvSpPr>
          <p:cNvPr id="923" name="Google Shape;923;p100"/>
          <p:cNvSpPr txBox="1">
            <a:spLocks noGrp="1"/>
          </p:cNvSpPr>
          <p:nvPr>
            <p:ph idx="1"/>
          </p:nvPr>
        </p:nvSpPr>
        <p:spPr>
          <a:xfrm>
            <a:off x="1154954" y="2441666"/>
            <a:ext cx="8825659" cy="357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E podemos usar o </a:t>
            </a:r>
            <a:r>
              <a:rPr lang="pt-BR" sz="2400" dirty="0" err="1"/>
              <a:t>Compass</a:t>
            </a:r>
            <a:r>
              <a:rPr lang="pt-BR" sz="2400" dirty="0"/>
              <a:t> agora</a:t>
            </a:r>
            <a:endParaRPr sz="2400" dirty="0"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/>
          </a:p>
        </p:txBody>
      </p:sp>
      <p:pic>
        <p:nvPicPr>
          <p:cNvPr id="924" name="Google Shape;924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111" y="2973959"/>
            <a:ext cx="8099502" cy="3578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VISUALIZE O SEU TESTE-DB CRIADO COM O POST</a:t>
            </a:r>
            <a:endParaRPr dirty="0"/>
          </a:p>
        </p:txBody>
      </p:sp>
      <p:sp>
        <p:nvSpPr>
          <p:cNvPr id="923" name="Google Shape;923;p100"/>
          <p:cNvSpPr txBox="1">
            <a:spLocks noGrp="1"/>
          </p:cNvSpPr>
          <p:nvPr>
            <p:ph idx="1"/>
          </p:nvPr>
        </p:nvSpPr>
        <p:spPr>
          <a:xfrm>
            <a:off x="1154954" y="2441666"/>
            <a:ext cx="8825659" cy="357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E podemos usar o </a:t>
            </a:r>
            <a:r>
              <a:rPr lang="pt-BR" sz="2400" dirty="0" err="1"/>
              <a:t>Compass</a:t>
            </a:r>
            <a:r>
              <a:rPr lang="pt-BR" sz="2400" dirty="0"/>
              <a:t> agora</a:t>
            </a:r>
            <a:endParaRPr sz="2400" dirty="0"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85D2B8-BBA5-D67F-75D3-BFBE28CC0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69" y="2958202"/>
            <a:ext cx="3609975" cy="35147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025FEBE-30EA-E6F1-316B-8B8D09D94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3" y="2958202"/>
            <a:ext cx="6147288" cy="3899797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7210F4E-5CCF-4C9F-23D0-F072D80B70F4}"/>
              </a:ext>
            </a:extLst>
          </p:cNvPr>
          <p:cNvCxnSpPr>
            <a:cxnSpLocks/>
          </p:cNvCxnSpPr>
          <p:nvPr/>
        </p:nvCxnSpPr>
        <p:spPr>
          <a:xfrm flipV="1">
            <a:off x="1855304" y="5658678"/>
            <a:ext cx="6175513" cy="10204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316AD80B-FD12-A8B0-0371-345AF33C2398}"/>
              </a:ext>
            </a:extLst>
          </p:cNvPr>
          <p:cNvSpPr/>
          <p:nvPr/>
        </p:nvSpPr>
        <p:spPr>
          <a:xfrm>
            <a:off x="1615039" y="5612122"/>
            <a:ext cx="1192695" cy="737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6980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CRIANDO DATABASE COM COMPASS</a:t>
            </a:r>
            <a:endParaRPr/>
          </a:p>
        </p:txBody>
      </p:sp>
      <p:sp>
        <p:nvSpPr>
          <p:cNvPr id="930" name="Google Shape;930;p101"/>
          <p:cNvSpPr txBox="1">
            <a:spLocks noGrp="1"/>
          </p:cNvSpPr>
          <p:nvPr>
            <p:ph idx="1"/>
          </p:nvPr>
        </p:nvSpPr>
        <p:spPr>
          <a:xfrm>
            <a:off x="1154954" y="2441666"/>
            <a:ext cx="8825659" cy="357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Clique no botão ‘</a:t>
            </a:r>
            <a:r>
              <a:rPr lang="pt-BR" sz="2400" dirty="0" err="1"/>
              <a:t>Create</a:t>
            </a:r>
            <a:r>
              <a:rPr lang="pt-BR" sz="2400" dirty="0"/>
              <a:t> </a:t>
            </a:r>
            <a:r>
              <a:rPr lang="pt-BR" sz="2400" dirty="0" err="1"/>
              <a:t>Database</a:t>
            </a:r>
            <a:r>
              <a:rPr lang="pt-BR" sz="2400" dirty="0"/>
              <a:t>” </a:t>
            </a:r>
            <a:endParaRPr sz="2400" dirty="0"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 dirty="0"/>
          </a:p>
        </p:txBody>
      </p:sp>
      <p:pic>
        <p:nvPicPr>
          <p:cNvPr id="931" name="Google Shape;931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2479" y="2934202"/>
            <a:ext cx="8099502" cy="3578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IMPLEMENTANDO NOSSO SERVER.JS</a:t>
            </a:r>
            <a:endParaRPr/>
          </a:p>
        </p:txBody>
      </p:sp>
      <p:pic>
        <p:nvPicPr>
          <p:cNvPr id="297" name="Google Shape;297;p27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42857" y="1843538"/>
            <a:ext cx="8772525" cy="3598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4894" y="5554120"/>
            <a:ext cx="664845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CRIANDO DATABASE E COLLECTION COM COMPASS</a:t>
            </a:r>
            <a:endParaRPr/>
          </a:p>
        </p:txBody>
      </p:sp>
      <p:sp>
        <p:nvSpPr>
          <p:cNvPr id="937" name="Google Shape;937;p102"/>
          <p:cNvSpPr txBox="1">
            <a:spLocks noGrp="1"/>
          </p:cNvSpPr>
          <p:nvPr>
            <p:ph idx="1"/>
          </p:nvPr>
        </p:nvSpPr>
        <p:spPr>
          <a:xfrm>
            <a:off x="318052" y="2603500"/>
            <a:ext cx="6052313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Dê o nome ao seu banco de dados e </a:t>
            </a:r>
            <a:r>
              <a:rPr lang="pt-BR" sz="2400" dirty="0" err="1"/>
              <a:t>Collection</a:t>
            </a:r>
            <a:endParaRPr sz="2400"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Clique no botão “</a:t>
            </a:r>
            <a:r>
              <a:rPr lang="pt-BR" sz="2400" dirty="0" err="1"/>
              <a:t>Create</a:t>
            </a:r>
            <a:r>
              <a:rPr lang="pt-BR" sz="2400" dirty="0"/>
              <a:t> </a:t>
            </a:r>
            <a:r>
              <a:rPr lang="pt-BR" sz="2400" dirty="0" err="1"/>
              <a:t>DataBase</a:t>
            </a:r>
            <a:r>
              <a:rPr lang="pt-BR" sz="2400" dirty="0"/>
              <a:t>”</a:t>
            </a:r>
            <a:endParaRPr sz="2400" dirty="0"/>
          </a:p>
        </p:txBody>
      </p:sp>
      <p:pic>
        <p:nvPicPr>
          <p:cNvPr id="938" name="Google Shape;938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0365" y="1569631"/>
            <a:ext cx="5695950" cy="51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CRIANDO DATABASE COM COMPASS</a:t>
            </a:r>
            <a:endParaRPr/>
          </a:p>
        </p:txBody>
      </p:sp>
      <p:sp>
        <p:nvSpPr>
          <p:cNvPr id="944" name="Google Shape;944;p10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/>
              <a:t>Visualize a criação</a:t>
            </a:r>
            <a:endParaRPr/>
          </a:p>
        </p:txBody>
      </p:sp>
      <p:pic>
        <p:nvPicPr>
          <p:cNvPr id="945" name="Google Shape;945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980" y="2646016"/>
            <a:ext cx="11154007" cy="386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7831" y="4020344"/>
            <a:ext cx="64198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PERGUNTAS?</a:t>
            </a:r>
            <a:endParaRPr/>
          </a:p>
        </p:txBody>
      </p:sp>
      <p:sp>
        <p:nvSpPr>
          <p:cNvPr id="952" name="Google Shape;952;p10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/>
              <a:t>Se não há... Chegamos ao Fim.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5E64362-6BC8-12F8-19A7-FCAD818820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MONGOOSE – OUTRA FORMA DE USAR O MONGODB COM O EXPRESS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B5EDA174-F3BD-B947-CA37-12326FE64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O MONGOOSE REQUER CRIAR ESQUEMAS E A IMPLMENTAÇÃO FICA UM POUCO MAS DETALHADA PARA DEFINIR OS CAMPOS OBRIGATÓRIO, POR EXEMPLO.</a:t>
            </a:r>
          </a:p>
        </p:txBody>
      </p:sp>
    </p:spTree>
    <p:extLst>
      <p:ext uri="{BB962C8B-B14F-4D97-AF65-F5344CB8AC3E}">
        <p14:creationId xmlns:p14="http://schemas.microsoft.com/office/powerpoint/2010/main" val="4631095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MONGOOSE</a:t>
            </a:r>
            <a:endParaRPr dirty="0"/>
          </a:p>
        </p:txBody>
      </p:sp>
      <p:sp>
        <p:nvSpPr>
          <p:cNvPr id="958" name="Google Shape;958;p10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 sz="2400" dirty="0"/>
              <a:t>O que é e como usar a API.</a:t>
            </a:r>
            <a:endParaRPr sz="240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8370" y="0"/>
            <a:ext cx="779526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687" y="661987"/>
            <a:ext cx="10334625" cy="5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925" y="647700"/>
            <a:ext cx="10344150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Google Shape;979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212" y="1119187"/>
            <a:ext cx="10315575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666750"/>
            <a:ext cx="10134600" cy="55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16357</TotalTime>
  <Words>6009</Words>
  <Application>Microsoft Office PowerPoint</Application>
  <PresentationFormat>Widescreen</PresentationFormat>
  <Paragraphs>578</Paragraphs>
  <Slides>100</Slides>
  <Notes>95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100</vt:i4>
      </vt:variant>
    </vt:vector>
  </HeadingPairs>
  <TitlesOfParts>
    <vt:vector size="109" baseType="lpstr">
      <vt:lpstr>Century Gothic</vt:lpstr>
      <vt:lpstr>Wingdings 3</vt:lpstr>
      <vt:lpstr>Consolas</vt:lpstr>
      <vt:lpstr>Calibri</vt:lpstr>
      <vt:lpstr>ui-monospace</vt:lpstr>
      <vt:lpstr>Wingdings</vt:lpstr>
      <vt:lpstr>Arial</vt:lpstr>
      <vt:lpstr>Twentieth Century</vt:lpstr>
      <vt:lpstr>Íon - Sala da Diretoria</vt:lpstr>
      <vt:lpstr>MONGODB COM NODEJS E EXPRESS E EJS</vt:lpstr>
      <vt:lpstr>INSTALAÇÃO</vt:lpstr>
      <vt:lpstr>CRIANDO UM NOVO PROJETO</vt:lpstr>
      <vt:lpstr>NPM INIT</vt:lpstr>
      <vt:lpstr>PACKAGE.JSON APÓS O COMANDO NPM INIT</vt:lpstr>
      <vt:lpstr>ERRO AO TENTAR USAR O COMANDO NODE SEM TER O MODULES </vt:lpstr>
      <vt:lpstr>INSTALANDO O EXPRESS</vt:lpstr>
      <vt:lpstr>EXEMPLO DO NOSSO SERVER.JS</vt:lpstr>
      <vt:lpstr>IMPLEMENTANDO NOSSO SERVER.JS</vt:lpstr>
      <vt:lpstr>TESTANDO O NOSSO LOCALHOST:3000</vt:lpstr>
      <vt:lpstr>A SIGLA CRUD</vt:lpstr>
      <vt:lpstr>READ (LER) – GET (EXPRESS)</vt:lpstr>
      <vt:lpstr>CRIANDO UM VISUAL SIMPLES NO NOSSO PROJETO</vt:lpstr>
      <vt:lpstr>CONFIGURANDO O NOSSO EJS</vt:lpstr>
      <vt:lpstr>CRIANDO O NOSSO INDEX.EJS (VIEW)</vt:lpstr>
      <vt:lpstr>CONFIGURANDO O NOSSO EJS PARA RENDERIZAR NO NOSSO BROWSER</vt:lpstr>
      <vt:lpstr>ABRINDO O NOSSO LOCALHOST:3000</vt:lpstr>
      <vt:lpstr>INSTALANDO O NODEMON</vt:lpstr>
      <vt:lpstr>INSTALANDO O NODEMON</vt:lpstr>
      <vt:lpstr>USANDO O NODEMON</vt:lpstr>
      <vt:lpstr>RODANDO O NODEMON</vt:lpstr>
      <vt:lpstr>CREATE (CRIAR) – POST - EJS</vt:lpstr>
      <vt:lpstr>CREATE (CRIAR) – POST – SERVER.JS</vt:lpstr>
      <vt:lpstr>TESTANDO O POST</vt:lpstr>
      <vt:lpstr>EXPRESS.URLENCODED([OPTIONS])</vt:lpstr>
      <vt:lpstr>CONFIGURANDO O REQ.BODY</vt:lpstr>
      <vt:lpstr>TESTANDO NOVAMENTE O NOSSO POST COM O EXPRESS.URLENCODED</vt:lpstr>
      <vt:lpstr>ADICIONANDO OS DADOS NO BANCO MONGODB</vt:lpstr>
      <vt:lpstr>Adicionando e rodando o banco mongodb localhost</vt:lpstr>
      <vt:lpstr>MONGODB LOCALHOST (ACESSANDO MONGODB POR MEIO DA NOSSA MÁQUINA)</vt:lpstr>
      <vt:lpstr>Apresentação do PowerPoint</vt:lpstr>
      <vt:lpstr>Apresentação do PowerPoint</vt:lpstr>
      <vt:lpstr>Apresentação do PowerPoint</vt:lpstr>
      <vt:lpstr>Apresentação do PowerPoint</vt:lpstr>
      <vt:lpstr>ACESSANDO O MONGODB EM NOSSA MÁQUINA</vt:lpstr>
      <vt:lpstr>Apresentação do PowerPoint</vt:lpstr>
      <vt:lpstr>Apresentação do PowerPoint</vt:lpstr>
      <vt:lpstr>Apresentação do PowerPoint</vt:lpstr>
      <vt:lpstr>Adicionando e rodando o banco mongodb na CLOUD</vt:lpstr>
      <vt:lpstr>CRIANDO UM BANCO PELO CLOUD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PARA ADICIONAR AO NOSSO SERVER.JS – PARTE2</vt:lpstr>
      <vt:lpstr>Apresentação do PowerPoint</vt:lpstr>
      <vt:lpstr>Apresentação do PowerPoint</vt:lpstr>
      <vt:lpstr>Apresentação do PowerPoint</vt:lpstr>
      <vt:lpstr>IMPLEMENTANDO COM O BANCO NO NOSSO SERVER.JS</vt:lpstr>
      <vt:lpstr>CONECTANDO A NOSSA APLICAÇÃO NODEJS NO VS CODE</vt:lpstr>
      <vt:lpstr>PARA ADICIONAR AO NOSSO NODEJS – PARTE3 CRUD – mongodb-legacy</vt:lpstr>
      <vt:lpstr>PARA ADICIONAR AO NOSSO NODEJS – PARTE3 CRUD – mongodb-legacy</vt:lpstr>
      <vt:lpstr>PARA ADICIONAR AO NOSSO NODEJS – PARTE3 CRUD – Criar = POST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VAMOS CRIAR OUTRA VIEW PARA LER OS DADOS DO CRUD(GET)</vt:lpstr>
      <vt:lpstr>Apresentação do PowerPoint</vt:lpstr>
      <vt:lpstr>LER (GET) - REDIRECIONANDO PARA O GET</vt:lpstr>
      <vt:lpstr>CONFIGURANDO PARA RECONHECER COMO OBJETO ID O NOSSO DELETE E EDIT</vt:lpstr>
      <vt:lpstr>EJS UPDATE (ATUALIZAÇÃO) – CRUD (EXPRESS)</vt:lpstr>
      <vt:lpstr>Apresentação do PowerPoint</vt:lpstr>
      <vt:lpstr>Implementando os verbos da View edit.ejs</vt:lpstr>
      <vt:lpstr>Apresentação do PowerPoint</vt:lpstr>
      <vt:lpstr>Apresentação do PowerPoint</vt:lpstr>
      <vt:lpstr>Apresentação do PowerPoint</vt:lpstr>
      <vt:lpstr>DELETE (DELETAR) – CRUD (EXPRESS)</vt:lpstr>
      <vt:lpstr>Apresentação do PowerPoint</vt:lpstr>
      <vt:lpstr>Adicionando o COMPASS para visualizar o que gravamos no banco de dados mongodb</vt:lpstr>
      <vt:lpstr>INSTALANDO APENAS O MONGODB COMPASS</vt:lpstr>
      <vt:lpstr>ABRINDO O COMPASS</vt:lpstr>
      <vt:lpstr>ADICIONANDO O NOSSO BANCO DO ATLAS</vt:lpstr>
      <vt:lpstr>USANDO O COMPASS</vt:lpstr>
      <vt:lpstr>VISUALIZE O SEU TESTE-DB CRIADO COM O POST</vt:lpstr>
      <vt:lpstr>CRIANDO DATABASE COM COMPASS</vt:lpstr>
      <vt:lpstr>CRIANDO DATABASE E COLLECTION COM COMPASS</vt:lpstr>
      <vt:lpstr>CRIANDO DATABASE COM COMPASS</vt:lpstr>
      <vt:lpstr>PERGUNTAS?</vt:lpstr>
      <vt:lpstr>MONGOOSE – OUTRA FORMA DE USAR O MONGODB COM O EXPRESS</vt:lpstr>
      <vt:lpstr>MONGOOSE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REVISE OS IMPORTANTES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MONGODB COM NODEJS E EXPRESS E EJS</dc:title>
  <cp:lastModifiedBy>Luana CristinaCroft</cp:lastModifiedBy>
  <cp:revision>13</cp:revision>
  <dcterms:modified xsi:type="dcterms:W3CDTF">2022-11-08T00:10:26Z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2022-10-22T04:10:53Z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1e64271a-21e0-4127-a6fe-5a1dff1b1e3e</vt:lpwstr>
  </property>
  <property fmtid="{D5CDD505-2E9C-101B-9397-08002B2CF9AE}" pid="7" name="MSIP_Label_defa4170-0d19-0005-0004-bc88714345d2_ActionId">
    <vt:lpwstr>2eeb35ca-765e-44c9-b3b6-f83fc89d69bb</vt:lpwstr>
  </property>
  <property fmtid="{D5CDD505-2E9C-101B-9397-08002B2CF9AE}" pid="8" name="MSIP_Label_defa4170-0d19-0005-0004-bc88714345d2_ContentBits">
    <vt:lpwstr>0</vt:lpwstr>
  </property>
</Properties>
</file>